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4"/>
  </p:notesMasterIdLst>
  <p:sldIdLst>
    <p:sldId id="332" r:id="rId2"/>
    <p:sldId id="256" r:id="rId3"/>
    <p:sldId id="257" r:id="rId4"/>
    <p:sldId id="320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0" r:id="rId18"/>
    <p:sldId id="271" r:id="rId19"/>
    <p:sldId id="274" r:id="rId20"/>
    <p:sldId id="323" r:id="rId21"/>
    <p:sldId id="272" r:id="rId22"/>
    <p:sldId id="275" r:id="rId23"/>
    <p:sldId id="276" r:id="rId24"/>
    <p:sldId id="277" r:id="rId25"/>
    <p:sldId id="331" r:id="rId26"/>
    <p:sldId id="330" r:id="rId27"/>
    <p:sldId id="278" r:id="rId28"/>
    <p:sldId id="279" r:id="rId29"/>
    <p:sldId id="280" r:id="rId30"/>
    <p:sldId id="281" r:id="rId31"/>
    <p:sldId id="282" r:id="rId32"/>
    <p:sldId id="283" r:id="rId33"/>
    <p:sldId id="317" r:id="rId34"/>
    <p:sldId id="284" r:id="rId35"/>
    <p:sldId id="285" r:id="rId36"/>
    <p:sldId id="286" r:id="rId37"/>
    <p:sldId id="287" r:id="rId38"/>
    <p:sldId id="288" r:id="rId39"/>
    <p:sldId id="289" r:id="rId40"/>
    <p:sldId id="318" r:id="rId41"/>
    <p:sldId id="319" r:id="rId42"/>
    <p:sldId id="291" r:id="rId43"/>
    <p:sldId id="316" r:id="rId44"/>
    <p:sldId id="294" r:id="rId45"/>
    <p:sldId id="295" r:id="rId46"/>
    <p:sldId id="296" r:id="rId47"/>
    <p:sldId id="297" r:id="rId48"/>
    <p:sldId id="321" r:id="rId49"/>
    <p:sldId id="322" r:id="rId50"/>
    <p:sldId id="324" r:id="rId51"/>
    <p:sldId id="325" r:id="rId52"/>
    <p:sldId id="326" r:id="rId53"/>
    <p:sldId id="32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8" r:id="rId64"/>
    <p:sldId id="309" r:id="rId65"/>
    <p:sldId id="310" r:id="rId66"/>
    <p:sldId id="311" r:id="rId67"/>
    <p:sldId id="307" r:id="rId68"/>
    <p:sldId id="312" r:id="rId69"/>
    <p:sldId id="313" r:id="rId70"/>
    <p:sldId id="314" r:id="rId71"/>
    <p:sldId id="315" r:id="rId72"/>
    <p:sldId id="329" r:id="rId7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CC0000"/>
    <a:srgbClr val="FF9900"/>
    <a:srgbClr val="33874F"/>
    <a:srgbClr val="669900"/>
    <a:srgbClr val="00FF00"/>
    <a:srgbClr val="0099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FDA88D-A228-4025-9E51-6F613DBCF13D}" type="datetimeFigureOut">
              <a:rPr lang="en-US"/>
              <a:pPr>
                <a:defRPr/>
              </a:pPr>
              <a:t>07-May-21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B096DC-E1CE-4C45-BE74-1FE9F4A40C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794594B-A9B6-4A00-B2FF-835DFA04A772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8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279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B7CF4C30-3E69-41F9-BADA-4D6F453818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70516C-0453-4AAF-839D-CCAF11352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D9294D-009E-4509-86F7-53B12650C7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E4CB6-DB02-4384-A8CA-8657201A6D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716A4B-4B15-4720-B93E-6E2E4FEAE1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F14E18-6828-48C5-9A80-475603C474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64EE2-E5AC-448D-BCBB-C89E5C388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54E54F-FDA9-4819-A089-85B59641F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7DF25-B721-4D60-BA88-179D070D7A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5C8290-1B8B-4C3A-8E0A-B8C603C7AA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F24EF-C901-423D-A244-59CEAC9ACE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B26A7-F694-4ED2-B742-415D3B8C9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274ED-FC92-417D-A636-6ED92BD24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71 w 2123"/>
                <a:gd name="T1" fmla="*/ 882 h 1696"/>
                <a:gd name="T2" fmla="*/ 535 w 2123"/>
                <a:gd name="T3" fmla="*/ 578 h 1696"/>
                <a:gd name="T4" fmla="*/ 661 w 2123"/>
                <a:gd name="T5" fmla="*/ 335 h 1696"/>
                <a:gd name="T6" fmla="*/ 912 w 2123"/>
                <a:gd name="T7" fmla="*/ 497 h 1696"/>
                <a:gd name="T8" fmla="*/ 1196 w 2123"/>
                <a:gd name="T9" fmla="*/ 735 h 1696"/>
                <a:gd name="T10" fmla="*/ 1459 w 2123"/>
                <a:gd name="T11" fmla="*/ 938 h 1696"/>
                <a:gd name="T12" fmla="*/ 1773 w 2123"/>
                <a:gd name="T13" fmla="*/ 1150 h 1696"/>
                <a:gd name="T14" fmla="*/ 1853 w 2123"/>
                <a:gd name="T15" fmla="*/ 1195 h 1696"/>
                <a:gd name="T16" fmla="*/ 1808 w 2123"/>
                <a:gd name="T17" fmla="*/ 1146 h 1696"/>
                <a:gd name="T18" fmla="*/ 1390 w 2123"/>
                <a:gd name="T19" fmla="*/ 847 h 1696"/>
                <a:gd name="T20" fmla="*/ 1070 w 2123"/>
                <a:gd name="T21" fmla="*/ 578 h 1696"/>
                <a:gd name="T22" fmla="*/ 711 w 2123"/>
                <a:gd name="T23" fmla="*/ 278 h 1696"/>
                <a:gd name="T24" fmla="*/ 984 w 2123"/>
                <a:gd name="T25" fmla="*/ 263 h 1696"/>
                <a:gd name="T26" fmla="*/ 1265 w 2123"/>
                <a:gd name="T27" fmla="*/ 269 h 1696"/>
                <a:gd name="T28" fmla="*/ 1590 w 2123"/>
                <a:gd name="T29" fmla="*/ 227 h 1696"/>
                <a:gd name="T30" fmla="*/ 2090 w 2123"/>
                <a:gd name="T31" fmla="*/ 166 h 1696"/>
                <a:gd name="T32" fmla="*/ 2042 w 2123"/>
                <a:gd name="T33" fmla="*/ 147 h 1696"/>
                <a:gd name="T34" fmla="*/ 1519 w 2123"/>
                <a:gd name="T35" fmla="*/ 218 h 1696"/>
                <a:gd name="T36" fmla="*/ 1190 w 2123"/>
                <a:gd name="T37" fmla="*/ 233 h 1696"/>
                <a:gd name="T38" fmla="*/ 747 w 2123"/>
                <a:gd name="T39" fmla="*/ 218 h 1696"/>
                <a:gd name="T40" fmla="*/ 807 w 2123"/>
                <a:gd name="T41" fmla="*/ 192 h 1696"/>
                <a:gd name="T42" fmla="*/ 1124 w 2123"/>
                <a:gd name="T43" fmla="*/ 0 h 1696"/>
                <a:gd name="T44" fmla="*/ 1070 w 2123"/>
                <a:gd name="T45" fmla="*/ 25 h 1696"/>
                <a:gd name="T46" fmla="*/ 995 w 2123"/>
                <a:gd name="T47" fmla="*/ 71 h 1696"/>
                <a:gd name="T48" fmla="*/ 843 w 2123"/>
                <a:gd name="T49" fmla="*/ 162 h 1696"/>
                <a:gd name="T50" fmla="*/ 661 w 2123"/>
                <a:gd name="T51" fmla="*/ 238 h 1696"/>
                <a:gd name="T52" fmla="*/ 625 w 2123"/>
                <a:gd name="T53" fmla="*/ 305 h 1696"/>
                <a:gd name="T54" fmla="*/ 299 w 2123"/>
                <a:gd name="T55" fmla="*/ 497 h 1696"/>
                <a:gd name="T56" fmla="*/ 0 w 2123"/>
                <a:gd name="T57" fmla="*/ 614 h 1696"/>
                <a:gd name="T58" fmla="*/ 0 w 2123"/>
                <a:gd name="T59" fmla="*/ 619 h 1696"/>
                <a:gd name="T60" fmla="*/ 0 w 2123"/>
                <a:gd name="T61" fmla="*/ 649 h 1696"/>
                <a:gd name="T62" fmla="*/ 293 w 2123"/>
                <a:gd name="T63" fmla="*/ 537 h 1696"/>
                <a:gd name="T64" fmla="*/ 583 w 2123"/>
                <a:gd name="T65" fmla="*/ 365 h 1696"/>
                <a:gd name="T66" fmla="*/ 499 w 2123"/>
                <a:gd name="T67" fmla="*/ 568 h 1696"/>
                <a:gd name="T68" fmla="*/ 517 w 2123"/>
                <a:gd name="T69" fmla="*/ 842 h 1696"/>
                <a:gd name="T70" fmla="*/ 454 w 2123"/>
                <a:gd name="T71" fmla="*/ 988 h 1696"/>
                <a:gd name="T72" fmla="*/ 323 w 2123"/>
                <a:gd name="T73" fmla="*/ 1252 h 1696"/>
                <a:gd name="T74" fmla="*/ 317 w 2123"/>
                <a:gd name="T75" fmla="*/ 1435 h 1696"/>
                <a:gd name="T76" fmla="*/ 323 w 2123"/>
                <a:gd name="T77" fmla="*/ 1435 h 1696"/>
                <a:gd name="T78" fmla="*/ 341 w 2123"/>
                <a:gd name="T79" fmla="*/ 1313 h 1696"/>
                <a:gd name="T80" fmla="*/ 571 w 2123"/>
                <a:gd name="T81" fmla="*/ 882 h 1696"/>
                <a:gd name="T82" fmla="*/ 571 w 2123"/>
                <a:gd name="T83" fmla="*/ 882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6 w 969"/>
                <a:gd name="T1" fmla="*/ 1195 h 1192"/>
                <a:gd name="T2" fmla="*/ 496 w 969"/>
                <a:gd name="T3" fmla="*/ 1201 h 1192"/>
                <a:gd name="T4" fmla="*/ 586 w 969"/>
                <a:gd name="T5" fmla="*/ 1159 h 1192"/>
                <a:gd name="T6" fmla="*/ 822 w 969"/>
                <a:gd name="T7" fmla="*/ 1094 h 1192"/>
                <a:gd name="T8" fmla="*/ 945 w 969"/>
                <a:gd name="T9" fmla="*/ 1064 h 1192"/>
                <a:gd name="T10" fmla="*/ 768 w 969"/>
                <a:gd name="T11" fmla="*/ 995 h 1192"/>
                <a:gd name="T12" fmla="*/ 562 w 969"/>
                <a:gd name="T13" fmla="*/ 959 h 1192"/>
                <a:gd name="T14" fmla="*/ 200 w 969"/>
                <a:gd name="T15" fmla="*/ 977 h 1192"/>
                <a:gd name="T16" fmla="*/ 302 w 969"/>
                <a:gd name="T17" fmla="*/ 899 h 1192"/>
                <a:gd name="T18" fmla="*/ 502 w 969"/>
                <a:gd name="T19" fmla="*/ 809 h 1192"/>
                <a:gd name="T20" fmla="*/ 703 w 969"/>
                <a:gd name="T21" fmla="*/ 677 h 1192"/>
                <a:gd name="T22" fmla="*/ 709 w 969"/>
                <a:gd name="T23" fmla="*/ 677 h 1192"/>
                <a:gd name="T24" fmla="*/ 721 w 969"/>
                <a:gd name="T25" fmla="*/ 671 h 1192"/>
                <a:gd name="T26" fmla="*/ 762 w 969"/>
                <a:gd name="T27" fmla="*/ 653 h 1192"/>
                <a:gd name="T28" fmla="*/ 786 w 969"/>
                <a:gd name="T29" fmla="*/ 647 h 1192"/>
                <a:gd name="T30" fmla="*/ 798 w 969"/>
                <a:gd name="T31" fmla="*/ 635 h 1192"/>
                <a:gd name="T32" fmla="*/ 804 w 969"/>
                <a:gd name="T33" fmla="*/ 623 h 1192"/>
                <a:gd name="T34" fmla="*/ 798 w 969"/>
                <a:gd name="T35" fmla="*/ 617 h 1192"/>
                <a:gd name="T36" fmla="*/ 792 w 969"/>
                <a:gd name="T37" fmla="*/ 605 h 1192"/>
                <a:gd name="T38" fmla="*/ 792 w 969"/>
                <a:gd name="T39" fmla="*/ 578 h 1192"/>
                <a:gd name="T40" fmla="*/ 804 w 969"/>
                <a:gd name="T41" fmla="*/ 548 h 1192"/>
                <a:gd name="T42" fmla="*/ 816 w 969"/>
                <a:gd name="T43" fmla="*/ 518 h 1192"/>
                <a:gd name="T44" fmla="*/ 834 w 969"/>
                <a:gd name="T45" fmla="*/ 488 h 1192"/>
                <a:gd name="T46" fmla="*/ 846 w 969"/>
                <a:gd name="T47" fmla="*/ 458 h 1192"/>
                <a:gd name="T48" fmla="*/ 853 w 969"/>
                <a:gd name="T49" fmla="*/ 440 h 1192"/>
                <a:gd name="T50" fmla="*/ 861 w 969"/>
                <a:gd name="T51" fmla="*/ 434 h 1192"/>
                <a:gd name="T52" fmla="*/ 861 w 969"/>
                <a:gd name="T53" fmla="*/ 350 h 1192"/>
                <a:gd name="T54" fmla="*/ 861 w 969"/>
                <a:gd name="T55" fmla="*/ 344 h 1192"/>
                <a:gd name="T56" fmla="*/ 867 w 969"/>
                <a:gd name="T57" fmla="*/ 338 h 1192"/>
                <a:gd name="T58" fmla="*/ 885 w 969"/>
                <a:gd name="T59" fmla="*/ 308 h 1192"/>
                <a:gd name="T60" fmla="*/ 897 w 969"/>
                <a:gd name="T61" fmla="*/ 272 h 1192"/>
                <a:gd name="T62" fmla="*/ 909 w 969"/>
                <a:gd name="T63" fmla="*/ 242 h 1192"/>
                <a:gd name="T64" fmla="*/ 915 w 969"/>
                <a:gd name="T65" fmla="*/ 230 h 1192"/>
                <a:gd name="T66" fmla="*/ 921 w 969"/>
                <a:gd name="T67" fmla="*/ 218 h 1192"/>
                <a:gd name="T68" fmla="*/ 939 w 969"/>
                <a:gd name="T69" fmla="*/ 173 h 1192"/>
                <a:gd name="T70" fmla="*/ 957 w 969"/>
                <a:gd name="T71" fmla="*/ 137 h 1192"/>
                <a:gd name="T72" fmla="*/ 963 w 969"/>
                <a:gd name="T73" fmla="*/ 125 h 1192"/>
                <a:gd name="T74" fmla="*/ 963 w 969"/>
                <a:gd name="T75" fmla="*/ 119 h 1192"/>
                <a:gd name="T76" fmla="*/ 981 w 969"/>
                <a:gd name="T77" fmla="*/ 0 h 1192"/>
                <a:gd name="T78" fmla="*/ 957 w 969"/>
                <a:gd name="T79" fmla="*/ 47 h 1192"/>
                <a:gd name="T80" fmla="*/ 792 w 969"/>
                <a:gd name="T81" fmla="*/ 113 h 1192"/>
                <a:gd name="T82" fmla="*/ 715 w 969"/>
                <a:gd name="T83" fmla="*/ 161 h 1192"/>
                <a:gd name="T84" fmla="*/ 466 w 969"/>
                <a:gd name="T85" fmla="*/ 236 h 1192"/>
                <a:gd name="T86" fmla="*/ 284 w 969"/>
                <a:gd name="T87" fmla="*/ 290 h 1192"/>
                <a:gd name="T88" fmla="*/ 176 w 969"/>
                <a:gd name="T89" fmla="*/ 296 h 1192"/>
                <a:gd name="T90" fmla="*/ 12 w 969"/>
                <a:gd name="T91" fmla="*/ 488 h 1192"/>
                <a:gd name="T92" fmla="*/ 0 w 969"/>
                <a:gd name="T93" fmla="*/ 512 h 1192"/>
                <a:gd name="T94" fmla="*/ 0 w 969"/>
                <a:gd name="T95" fmla="*/ 1195 h 1192"/>
                <a:gd name="T96" fmla="*/ 96 w 969"/>
                <a:gd name="T97" fmla="*/ 1189 h 1192"/>
                <a:gd name="T98" fmla="*/ 326 w 969"/>
                <a:gd name="T99" fmla="*/ 1195 h 1192"/>
                <a:gd name="T100" fmla="*/ 326 w 969"/>
                <a:gd name="T101" fmla="*/ 1195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46 w 2176"/>
                <a:gd name="T1" fmla="*/ 773 h 1505"/>
                <a:gd name="T2" fmla="*/ 1205 w 2176"/>
                <a:gd name="T3" fmla="*/ 1241 h 1505"/>
                <a:gd name="T4" fmla="*/ 968 w 2176"/>
                <a:gd name="T5" fmla="*/ 1199 h 1505"/>
                <a:gd name="T6" fmla="*/ 732 w 2176"/>
                <a:gd name="T7" fmla="*/ 1133 h 1505"/>
                <a:gd name="T8" fmla="*/ 448 w 2176"/>
                <a:gd name="T9" fmla="*/ 1115 h 1505"/>
                <a:gd name="T10" fmla="*/ 0 w 2176"/>
                <a:gd name="T11" fmla="*/ 1085 h 1505"/>
                <a:gd name="T12" fmla="*/ 30 w 2176"/>
                <a:gd name="T13" fmla="*/ 1121 h 1505"/>
                <a:gd name="T14" fmla="*/ 502 w 2176"/>
                <a:gd name="T15" fmla="*/ 1139 h 1505"/>
                <a:gd name="T16" fmla="*/ 786 w 2176"/>
                <a:gd name="T17" fmla="*/ 1193 h 1505"/>
                <a:gd name="T18" fmla="*/ 1145 w 2176"/>
                <a:gd name="T19" fmla="*/ 1310 h 1505"/>
                <a:gd name="T20" fmla="*/ 1082 w 2176"/>
                <a:gd name="T21" fmla="*/ 1328 h 1505"/>
                <a:gd name="T22" fmla="*/ 720 w 2176"/>
                <a:gd name="T23" fmla="*/ 1514 h 1505"/>
                <a:gd name="T24" fmla="*/ 774 w 2176"/>
                <a:gd name="T25" fmla="*/ 1490 h 1505"/>
                <a:gd name="T26" fmla="*/ 873 w 2176"/>
                <a:gd name="T27" fmla="*/ 1448 h 1505"/>
                <a:gd name="T28" fmla="*/ 1034 w 2176"/>
                <a:gd name="T29" fmla="*/ 1364 h 1505"/>
                <a:gd name="T30" fmla="*/ 1229 w 2176"/>
                <a:gd name="T31" fmla="*/ 1304 h 1505"/>
                <a:gd name="T32" fmla="*/ 1282 w 2176"/>
                <a:gd name="T33" fmla="*/ 1229 h 1505"/>
                <a:gd name="T34" fmla="*/ 1653 w 2176"/>
                <a:gd name="T35" fmla="*/ 1049 h 1505"/>
                <a:gd name="T36" fmla="*/ 1955 w 2176"/>
                <a:gd name="T37" fmla="*/ 959 h 1505"/>
                <a:gd name="T38" fmla="*/ 2203 w 2176"/>
                <a:gd name="T39" fmla="*/ 827 h 1505"/>
                <a:gd name="T40" fmla="*/ 1985 w 2176"/>
                <a:gd name="T41" fmla="*/ 917 h 1505"/>
                <a:gd name="T42" fmla="*/ 1677 w 2176"/>
                <a:gd name="T43" fmla="*/ 995 h 1505"/>
                <a:gd name="T44" fmla="*/ 1357 w 2176"/>
                <a:gd name="T45" fmla="*/ 1157 h 1505"/>
                <a:gd name="T46" fmla="*/ 1519 w 2176"/>
                <a:gd name="T47" fmla="*/ 911 h 1505"/>
                <a:gd name="T48" fmla="*/ 1641 w 2176"/>
                <a:gd name="T49" fmla="*/ 548 h 1505"/>
                <a:gd name="T50" fmla="*/ 1761 w 2176"/>
                <a:gd name="T51" fmla="*/ 375 h 1505"/>
                <a:gd name="T52" fmla="*/ 2003 w 2176"/>
                <a:gd name="T53" fmla="*/ 60 h 1505"/>
                <a:gd name="T54" fmla="*/ 2027 w 2176"/>
                <a:gd name="T55" fmla="*/ 0 h 1505"/>
                <a:gd name="T56" fmla="*/ 1997 w 2176"/>
                <a:gd name="T57" fmla="*/ 0 h 1505"/>
                <a:gd name="T58" fmla="*/ 1617 w 2176"/>
                <a:gd name="T59" fmla="*/ 483 h 1505"/>
                <a:gd name="T60" fmla="*/ 1495 w 2176"/>
                <a:gd name="T61" fmla="*/ 893 h 1505"/>
                <a:gd name="T62" fmla="*/ 1270 w 2176"/>
                <a:gd name="T63" fmla="*/ 1181 h 1505"/>
                <a:gd name="T64" fmla="*/ 1145 w 2176"/>
                <a:gd name="T65" fmla="*/ 911 h 1505"/>
                <a:gd name="T66" fmla="*/ 1022 w 2176"/>
                <a:gd name="T67" fmla="*/ 543 h 1505"/>
                <a:gd name="T68" fmla="*/ 897 w 2176"/>
                <a:gd name="T69" fmla="*/ 222 h 1505"/>
                <a:gd name="T70" fmla="*/ 798 w 2176"/>
                <a:gd name="T71" fmla="*/ 0 h 1505"/>
                <a:gd name="T72" fmla="*/ 762 w 2176"/>
                <a:gd name="T73" fmla="*/ 0 h 1505"/>
                <a:gd name="T74" fmla="*/ 915 w 2176"/>
                <a:gd name="T75" fmla="*/ 357 h 1505"/>
                <a:gd name="T76" fmla="*/ 1046 w 2176"/>
                <a:gd name="T77" fmla="*/ 773 h 1505"/>
                <a:gd name="T78" fmla="*/ 1046 w 2176"/>
                <a:gd name="T79" fmla="*/ 773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4 w 813"/>
                <a:gd name="T1" fmla="*/ 567 h 804"/>
                <a:gd name="T2" fmla="*/ 332 w 813"/>
                <a:gd name="T3" fmla="*/ 441 h 804"/>
                <a:gd name="T4" fmla="*/ 652 w 813"/>
                <a:gd name="T5" fmla="*/ 219 h 804"/>
                <a:gd name="T6" fmla="*/ 822 w 813"/>
                <a:gd name="T7" fmla="*/ 0 h 804"/>
                <a:gd name="T8" fmla="*/ 684 w 813"/>
                <a:gd name="T9" fmla="*/ 150 h 804"/>
                <a:gd name="T10" fmla="*/ 147 w 813"/>
                <a:gd name="T11" fmla="*/ 507 h 804"/>
                <a:gd name="T12" fmla="*/ 0 w 813"/>
                <a:gd name="T13" fmla="*/ 738 h 804"/>
                <a:gd name="T14" fmla="*/ 0 w 813"/>
                <a:gd name="T15" fmla="*/ 810 h 804"/>
                <a:gd name="T16" fmla="*/ 164 w 813"/>
                <a:gd name="T17" fmla="*/ 567 h 804"/>
                <a:gd name="T18" fmla="*/ 164 w 813"/>
                <a:gd name="T19" fmla="*/ 567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6 w 759"/>
                <a:gd name="T1" fmla="*/ 66 h 107"/>
                <a:gd name="T2" fmla="*/ 768 w 759"/>
                <a:gd name="T3" fmla="*/ 0 h 107"/>
                <a:gd name="T4" fmla="*/ 502 w 759"/>
                <a:gd name="T5" fmla="*/ 36 h 107"/>
                <a:gd name="T6" fmla="*/ 141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6 w 759"/>
                <a:gd name="T15" fmla="*/ 66 h 107"/>
                <a:gd name="T16" fmla="*/ 466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05 w 3169"/>
                <a:gd name="T1" fmla="*/ 242 h 743"/>
                <a:gd name="T2" fmla="*/ 1755 w 3169"/>
                <a:gd name="T3" fmla="*/ 236 h 743"/>
                <a:gd name="T4" fmla="*/ 2114 w 3169"/>
                <a:gd name="T5" fmla="*/ 254 h 743"/>
                <a:gd name="T6" fmla="*/ 2535 w 3169"/>
                <a:gd name="T7" fmla="*/ 236 h 743"/>
                <a:gd name="T8" fmla="*/ 3208 w 3169"/>
                <a:gd name="T9" fmla="*/ 207 h 743"/>
                <a:gd name="T10" fmla="*/ 3154 w 3169"/>
                <a:gd name="T11" fmla="*/ 189 h 743"/>
                <a:gd name="T12" fmla="*/ 2452 w 3169"/>
                <a:gd name="T13" fmla="*/ 224 h 743"/>
                <a:gd name="T14" fmla="*/ 2027 w 3169"/>
                <a:gd name="T15" fmla="*/ 224 h 743"/>
                <a:gd name="T16" fmla="*/ 1477 w 3169"/>
                <a:gd name="T17" fmla="*/ 189 h 743"/>
                <a:gd name="T18" fmla="*/ 1561 w 3169"/>
                <a:gd name="T19" fmla="*/ 168 h 743"/>
                <a:gd name="T20" fmla="*/ 2063 w 3169"/>
                <a:gd name="T21" fmla="*/ 0 h 743"/>
                <a:gd name="T22" fmla="*/ 1985 w 3169"/>
                <a:gd name="T23" fmla="*/ 24 h 743"/>
                <a:gd name="T24" fmla="*/ 1860 w 3169"/>
                <a:gd name="T25" fmla="*/ 66 h 743"/>
                <a:gd name="T26" fmla="*/ 1623 w 3169"/>
                <a:gd name="T27" fmla="*/ 138 h 743"/>
                <a:gd name="T28" fmla="*/ 1356 w 3169"/>
                <a:gd name="T29" fmla="*/ 201 h 743"/>
                <a:gd name="T30" fmla="*/ 1283 w 3169"/>
                <a:gd name="T31" fmla="*/ 254 h 743"/>
                <a:gd name="T32" fmla="*/ 774 w 3169"/>
                <a:gd name="T33" fmla="*/ 416 h 743"/>
                <a:gd name="T34" fmla="*/ 338 w 3169"/>
                <a:gd name="T35" fmla="*/ 506 h 743"/>
                <a:gd name="T36" fmla="*/ 0 w 3169"/>
                <a:gd name="T37" fmla="*/ 623 h 743"/>
                <a:gd name="T38" fmla="*/ 302 w 3169"/>
                <a:gd name="T39" fmla="*/ 542 h 743"/>
                <a:gd name="T40" fmla="*/ 744 w 3169"/>
                <a:gd name="T41" fmla="*/ 452 h 743"/>
                <a:gd name="T42" fmla="*/ 1193 w 3169"/>
                <a:gd name="T43" fmla="*/ 314 h 743"/>
                <a:gd name="T44" fmla="*/ 993 w 3169"/>
                <a:gd name="T45" fmla="*/ 494 h 743"/>
                <a:gd name="T46" fmla="*/ 879 w 3169"/>
                <a:gd name="T47" fmla="*/ 749 h 743"/>
                <a:gd name="T48" fmla="*/ 873 w 3169"/>
                <a:gd name="T49" fmla="*/ 749 h 743"/>
                <a:gd name="T50" fmla="*/ 945 w 3169"/>
                <a:gd name="T51" fmla="*/ 749 h 743"/>
                <a:gd name="T52" fmla="*/ 1034 w 3169"/>
                <a:gd name="T53" fmla="*/ 500 h 743"/>
                <a:gd name="T54" fmla="*/ 1312 w 3169"/>
                <a:gd name="T55" fmla="*/ 284 h 743"/>
                <a:gd name="T56" fmla="*/ 1549 w 3169"/>
                <a:gd name="T57" fmla="*/ 452 h 743"/>
                <a:gd name="T58" fmla="*/ 1791 w 3169"/>
                <a:gd name="T59" fmla="*/ 683 h 743"/>
                <a:gd name="T60" fmla="*/ 1878 w 3169"/>
                <a:gd name="T61" fmla="*/ 749 h 743"/>
                <a:gd name="T62" fmla="*/ 1943 w 3169"/>
                <a:gd name="T63" fmla="*/ 749 h 743"/>
                <a:gd name="T64" fmla="*/ 1713 w 3169"/>
                <a:gd name="T65" fmla="*/ 530 h 743"/>
                <a:gd name="T66" fmla="*/ 1405 w 3169"/>
                <a:gd name="T67" fmla="*/ 242 h 743"/>
                <a:gd name="T68" fmla="*/ 1405 w 3169"/>
                <a:gd name="T69" fmla="*/ 242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66 w 2153"/>
                <a:gd name="T1" fmla="*/ 857 h 1930"/>
                <a:gd name="T2" fmla="*/ 1961 w 2153"/>
                <a:gd name="T3" fmla="*/ 1025 h 1930"/>
                <a:gd name="T4" fmla="*/ 2078 w 2153"/>
                <a:gd name="T5" fmla="*/ 1174 h 1930"/>
                <a:gd name="T6" fmla="*/ 2144 w 2153"/>
                <a:gd name="T7" fmla="*/ 1255 h 1930"/>
                <a:gd name="T8" fmla="*/ 2180 w 2153"/>
                <a:gd name="T9" fmla="*/ 1303 h 1930"/>
                <a:gd name="T10" fmla="*/ 1913 w 2153"/>
                <a:gd name="T11" fmla="*/ 983 h 1930"/>
                <a:gd name="T12" fmla="*/ 1884 w 2153"/>
                <a:gd name="T13" fmla="*/ 935 h 1930"/>
                <a:gd name="T14" fmla="*/ 1804 w 2153"/>
                <a:gd name="T15" fmla="*/ 1249 h 1930"/>
                <a:gd name="T16" fmla="*/ 1791 w 2153"/>
                <a:gd name="T17" fmla="*/ 1495 h 1930"/>
                <a:gd name="T18" fmla="*/ 1842 w 2153"/>
                <a:gd name="T19" fmla="*/ 1918 h 1930"/>
                <a:gd name="T20" fmla="*/ 1811 w 2153"/>
                <a:gd name="T21" fmla="*/ 1942 h 1930"/>
                <a:gd name="T22" fmla="*/ 1767 w 2153"/>
                <a:gd name="T23" fmla="*/ 1543 h 1930"/>
                <a:gd name="T24" fmla="*/ 1749 w 2153"/>
                <a:gd name="T25" fmla="*/ 1297 h 1930"/>
                <a:gd name="T26" fmla="*/ 1785 w 2153"/>
                <a:gd name="T27" fmla="*/ 1091 h 1930"/>
                <a:gd name="T28" fmla="*/ 1791 w 2153"/>
                <a:gd name="T29" fmla="*/ 881 h 1930"/>
                <a:gd name="T30" fmla="*/ 1283 w 2153"/>
                <a:gd name="T31" fmla="*/ 1013 h 1930"/>
                <a:gd name="T32" fmla="*/ 834 w 2153"/>
                <a:gd name="T33" fmla="*/ 1138 h 1930"/>
                <a:gd name="T34" fmla="*/ 326 w 2153"/>
                <a:gd name="T35" fmla="*/ 1321 h 1930"/>
                <a:gd name="T36" fmla="*/ 18 w 2153"/>
                <a:gd name="T37" fmla="*/ 1429 h 1930"/>
                <a:gd name="T38" fmla="*/ 314 w 2153"/>
                <a:gd name="T39" fmla="*/ 1291 h 1930"/>
                <a:gd name="T40" fmla="*/ 691 w 2153"/>
                <a:gd name="T41" fmla="*/ 1150 h 1930"/>
                <a:gd name="T42" fmla="*/ 1034 w 2153"/>
                <a:gd name="T43" fmla="*/ 1043 h 1930"/>
                <a:gd name="T44" fmla="*/ 1429 w 2153"/>
                <a:gd name="T45" fmla="*/ 935 h 1930"/>
                <a:gd name="T46" fmla="*/ 1713 w 2153"/>
                <a:gd name="T47" fmla="*/ 821 h 1930"/>
                <a:gd name="T48" fmla="*/ 1351 w 2153"/>
                <a:gd name="T49" fmla="*/ 626 h 1930"/>
                <a:gd name="T50" fmla="*/ 873 w 2153"/>
                <a:gd name="T51" fmla="*/ 518 h 1930"/>
                <a:gd name="T52" fmla="*/ 230 w 2153"/>
                <a:gd name="T53" fmla="*/ 161 h 1930"/>
                <a:gd name="T54" fmla="*/ 0 w 2153"/>
                <a:gd name="T55" fmla="*/ 83 h 1930"/>
                <a:gd name="T56" fmla="*/ 332 w 2153"/>
                <a:gd name="T57" fmla="*/ 179 h 1930"/>
                <a:gd name="T58" fmla="*/ 721 w 2153"/>
                <a:gd name="T59" fmla="*/ 386 h 1930"/>
                <a:gd name="T60" fmla="*/ 945 w 2153"/>
                <a:gd name="T61" fmla="*/ 494 h 1930"/>
                <a:gd name="T62" fmla="*/ 1369 w 2153"/>
                <a:gd name="T63" fmla="*/ 596 h 1930"/>
                <a:gd name="T64" fmla="*/ 1671 w 2153"/>
                <a:gd name="T65" fmla="*/ 749 h 1930"/>
                <a:gd name="T66" fmla="*/ 1441 w 2153"/>
                <a:gd name="T67" fmla="*/ 464 h 1930"/>
                <a:gd name="T68" fmla="*/ 1301 w 2153"/>
                <a:gd name="T69" fmla="*/ 191 h 1930"/>
                <a:gd name="T70" fmla="*/ 1169 w 2153"/>
                <a:gd name="T71" fmla="*/ 0 h 1930"/>
                <a:gd name="T72" fmla="*/ 1357 w 2153"/>
                <a:gd name="T73" fmla="*/ 215 h 1930"/>
                <a:gd name="T74" fmla="*/ 1507 w 2153"/>
                <a:gd name="T75" fmla="*/ 488 h 1930"/>
                <a:gd name="T76" fmla="*/ 1767 w 2153"/>
                <a:gd name="T77" fmla="*/ 809 h 1930"/>
                <a:gd name="T78" fmla="*/ 1866 w 2153"/>
                <a:gd name="T79" fmla="*/ 857 h 1930"/>
                <a:gd name="T80" fmla="*/ 1866 w 2153"/>
                <a:gd name="T81" fmla="*/ 857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6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6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6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6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2A054EC6-36F6-40F7-A7C8-35F01AF554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A3A896-D18F-4C26-85FC-E7C6ED27E4D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IN" dirty="0"/>
              <a:t>CARDIAC POISONS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43565F5-67EC-4AB0-B18E-D05428C43580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457200" y="3886200"/>
            <a:ext cx="8001000" cy="1752600"/>
          </a:xfrm>
        </p:spPr>
        <p:txBody>
          <a:bodyPr/>
          <a:lstStyle/>
          <a:p>
            <a:pPr algn="ctr"/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Dr. </a:t>
            </a:r>
            <a:r>
              <a:rPr lang="en-US" sz="2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SANJU.S</a:t>
            </a:r>
            <a:endParaRPr lang="en-IN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Dept.of</a:t>
            </a:r>
            <a:r>
              <a:rPr lang="en-US" sz="2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Forensic Medicine &amp; Toxicology</a:t>
            </a:r>
            <a:endParaRPr lang="en-IN" sz="2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72935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u="sng"/>
              <a:t>CNS</a:t>
            </a:r>
            <a:r>
              <a:rPr lang="en-US" sz="4000"/>
              <a:t/>
            </a:r>
            <a:br>
              <a:rPr lang="en-US" sz="4000"/>
            </a:br>
            <a:endParaRPr lang="en-US" sz="4000">
              <a:solidFill>
                <a:srgbClr val="00FF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4038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u="sng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(EARLY)</a:t>
            </a:r>
            <a:endParaRPr lang="en-US" sz="2800" u="sng"/>
          </a:p>
          <a:p>
            <a:pPr eaLnBrk="1" hangingPunct="1">
              <a:defRPr/>
            </a:pPr>
            <a:r>
              <a:rPr lang="en-US" sz="2800"/>
              <a:t>Miosis</a:t>
            </a:r>
          </a:p>
          <a:p>
            <a:pPr eaLnBrk="1" hangingPunct="1">
              <a:defRPr/>
            </a:pPr>
            <a:r>
              <a:rPr lang="en-US" sz="2800"/>
              <a:t>Confusion</a:t>
            </a:r>
          </a:p>
          <a:p>
            <a:pPr eaLnBrk="1" hangingPunct="1">
              <a:defRPr/>
            </a:pPr>
            <a:r>
              <a:rPr lang="en-US" sz="2800"/>
              <a:t>Sweating</a:t>
            </a:r>
          </a:p>
          <a:p>
            <a:pPr eaLnBrk="1" hangingPunct="1">
              <a:defRPr/>
            </a:pPr>
            <a:r>
              <a:rPr lang="en-US" sz="2800"/>
              <a:t>Ataxia </a:t>
            </a:r>
          </a:p>
          <a:p>
            <a:pPr eaLnBrk="1" hangingPunct="1">
              <a:defRPr/>
            </a:pPr>
            <a:r>
              <a:rPr lang="en-US" sz="2800"/>
              <a:t>Agitation  </a:t>
            </a:r>
          </a:p>
          <a:p>
            <a:pPr eaLnBrk="1" hangingPunct="1">
              <a:defRPr/>
            </a:pPr>
            <a:r>
              <a:rPr lang="en-US" sz="2800"/>
              <a:t>Restlessness</a:t>
            </a:r>
          </a:p>
          <a:p>
            <a:pPr eaLnBrk="1" hangingPunct="1">
              <a:defRPr/>
            </a:pPr>
            <a:r>
              <a:rPr lang="en-US" sz="2800"/>
              <a:t>Hyperthermia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Mydriasis</a:t>
            </a:r>
          </a:p>
          <a:p>
            <a:pPr eaLnBrk="1" hangingPunct="1">
              <a:defRPr/>
            </a:pPr>
            <a:r>
              <a:rPr lang="en-US" sz="2800"/>
              <a:t>Lethargy</a:t>
            </a:r>
          </a:p>
          <a:p>
            <a:pPr eaLnBrk="1" hangingPunct="1">
              <a:defRPr/>
            </a:pPr>
            <a:r>
              <a:rPr lang="en-US" sz="2800"/>
              <a:t>Convulsions </a:t>
            </a:r>
          </a:p>
          <a:p>
            <a:pPr eaLnBrk="1" hangingPunct="1">
              <a:defRPr/>
            </a:pPr>
            <a:r>
              <a:rPr lang="en-US" sz="2800"/>
              <a:t>Coma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100513" y="3246438"/>
            <a:ext cx="184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(LATE)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5029200" y="968375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b="1" u="sng">
                <a:solidFill>
                  <a:srgbClr val="00FF00"/>
                </a:solidFill>
                <a:latin typeface="Arial" charset="0"/>
              </a:rPr>
              <a:t>(LATE)</a:t>
            </a:r>
          </a:p>
        </p:txBody>
      </p:sp>
      <p:sp>
        <p:nvSpPr>
          <p:cNvPr id="12295" name="Rectangle 11"/>
          <p:cNvSpPr>
            <a:spLocks noChangeArrowheads="1"/>
          </p:cNvSpPr>
          <p:nvPr/>
        </p:nvSpPr>
        <p:spPr bwMode="auto">
          <a:xfrm>
            <a:off x="1752600" y="5257800"/>
            <a:ext cx="6003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>
                <a:solidFill>
                  <a:srgbClr val="CC0066"/>
                </a:solidFill>
                <a:latin typeface="Arial" charset="0"/>
              </a:rPr>
              <a:t>DEATH MAY OCCUR FROM </a:t>
            </a:r>
            <a:r>
              <a:rPr lang="en-US" b="1" u="sng">
                <a:solidFill>
                  <a:srgbClr val="CC0066"/>
                </a:solidFill>
                <a:latin typeface="Arial" charset="0"/>
              </a:rPr>
              <a:t>RESPIRATORY</a:t>
            </a:r>
            <a:r>
              <a:rPr lang="en-US" b="1" u="sng">
                <a:solidFill>
                  <a:srgbClr val="00FF00"/>
                </a:solidFill>
                <a:latin typeface="Arial" charset="0"/>
              </a:rPr>
              <a:t> </a:t>
            </a:r>
            <a:r>
              <a:rPr lang="en-US" b="1" u="sng">
                <a:solidFill>
                  <a:srgbClr val="CC0066"/>
                </a:solidFill>
                <a:latin typeface="Arial" charset="0"/>
              </a:rPr>
              <a:t>FAILURE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en-US" b="0" u="sng">
                <a:solidFill>
                  <a:schemeClr val="accent1"/>
                </a:solidFill>
              </a:rPr>
              <a:t>CHRONIC POISONING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274320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Cough 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Wheezing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Dyspnoea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Anorexia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Vomiting 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Diarrhoea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Anaemia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Faintness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Tremors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Impaired Memory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Amblyopia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Blindness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Irregularity of heart with extra systoles</a:t>
            </a:r>
          </a:p>
          <a:p>
            <a:pPr eaLnBrk="1" hangingPunct="1">
              <a:defRPr/>
            </a:pPr>
            <a:r>
              <a:rPr lang="en-US" sz="2800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Attacks of pain suggesting angina pectoris</a:t>
            </a:r>
          </a:p>
          <a:p>
            <a:pPr eaLnBrk="1" hangingPunct="1">
              <a:defRPr/>
            </a:pPr>
            <a:endParaRPr lang="en-US" sz="2800" b="1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>
                <a:solidFill>
                  <a:srgbClr val="F7FDE5"/>
                </a:solidFill>
              </a:rPr>
              <a:t>WITHDRAWAL SYMPTOMS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Intense urge to smoke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Anxiety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Impaired concentration and memory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Depression or hostility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Headache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Muscle cramps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Sleep disturbances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Increased appitite and weight gain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Diaphoresis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Rapid respirations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8600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FATAL DOSE :-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50-100mg </a:t>
            </a:r>
            <a:r>
              <a:rPr lang="en-US"/>
              <a:t>of Nicotine                                                                    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 to 30gm</a:t>
            </a:r>
            <a:r>
              <a:rPr lang="en-US"/>
              <a:t> of crude tobacco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/>
              <a:t>FATAL PERIOD:-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5-15</a:t>
            </a:r>
            <a:r>
              <a:rPr lang="en-US"/>
              <a:t> minutes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Stomach Wash: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Warm water containing charcoal ,tannin,or KMnO 4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Purge and colonic washout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 airway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Oxygen</a:t>
            </a:r>
          </a:p>
          <a:p>
            <a:pPr eaLnBrk="1" hangingPunct="1">
              <a:defRPr/>
            </a:pP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Symptomatic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>
                <a:solidFill>
                  <a:srgbClr val="2BEB3D"/>
                </a:solidFill>
              </a:rPr>
              <a:t>PM APPEARANCES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Those of asphyxia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Brownish froth at mouth and nostrils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Haemorrhagic congestion of GI tract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Pulmonary oedema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Stomach-fragments of seeds</a:t>
            </a:r>
          </a:p>
          <a:p>
            <a:pPr eaLnBrk="1" hangingPunct="1">
              <a:defRPr/>
            </a:pPr>
            <a:r>
              <a:rPr lang="en-US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Smell of tobacco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/>
              <a:t>ML IMPORTANCE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Accidental-ingestion,excessive smoking,</a:t>
            </a:r>
          </a:p>
          <a:p>
            <a:pPr eaLnBrk="1" hangingPunct="1">
              <a:defRPr/>
            </a:pPr>
            <a:r>
              <a:rPr lang="en-US" sz="2800"/>
              <a:t>     Applicationof juice or leaves to wound or skin</a:t>
            </a:r>
          </a:p>
          <a:p>
            <a:pPr eaLnBrk="1" hangingPunct="1">
              <a:defRPr/>
            </a:pPr>
            <a:r>
              <a:rPr lang="en-US" sz="2800"/>
              <a:t>Malingering-leaves are soaked in water for some  hours</a:t>
            </a:r>
          </a:p>
          <a:p>
            <a:pPr eaLnBrk="1" hangingPunct="1">
              <a:defRPr/>
            </a:pPr>
            <a:r>
              <a:rPr lang="en-US" sz="2800"/>
              <a:t>Placed in axilla at bedtime</a:t>
            </a:r>
          </a:p>
          <a:p>
            <a:pPr eaLnBrk="1" hangingPunct="1">
              <a:defRPr/>
            </a:pPr>
            <a:r>
              <a:rPr lang="en-US" sz="2800"/>
              <a:t>Held in position by bandage</a:t>
            </a:r>
          </a:p>
          <a:p>
            <a:pPr eaLnBrk="1" hangingPunct="1">
              <a:defRPr/>
            </a:pPr>
            <a:r>
              <a:rPr lang="en-US" sz="2800"/>
              <a:t>Poisonous symptoms next morning</a:t>
            </a:r>
          </a:p>
          <a:p>
            <a:pPr eaLnBrk="1" hangingPunct="1">
              <a:defRPr/>
            </a:pPr>
            <a:r>
              <a:rPr lang="en-US" sz="2800"/>
              <a:t>Suicidal and homicidal RARE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009900"/>
                </a:solidFill>
              </a:rPr>
              <a:t>NERIUM ODORUM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Common oleander pink oleander ,rose laurel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Apocyanceae family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Grows wild in India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Flowers-fragrant, borne in terminal clusters ,white or pink </a:t>
            </a:r>
          </a:p>
          <a:p>
            <a:pPr eaLnBrk="1" hangingPunct="1">
              <a:lnSpc>
                <a:spcPct val="90000"/>
              </a:lnSpc>
              <a:buFont typeface="Symbol" panose="05050102010706020507" pitchFamily="18" charset="2"/>
              <a:buChar char=""/>
              <a:defRPr/>
            </a:pPr>
            <a:r>
              <a:rPr lang="en-US" sz="2800" b="1">
                <a:solidFill>
                  <a:srgbClr val="009900"/>
                </a:solidFill>
                <a:effectLst/>
              </a:rPr>
              <a:t>Leaves-long and pointed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/>
          </a:p>
        </p:txBody>
      </p:sp>
      <p:pic>
        <p:nvPicPr>
          <p:cNvPr id="19461" name="Picture 5" descr="Oleander_Dk_P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4038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4" dur="indefinite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9" dur="indefinite"/>
                                        <p:tgtEl>
                                          <p:spTgt spid="59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4" dur="indefinite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9" dur="indefinite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44" dur="indefinite"/>
                                        <p:tgtEl>
                                          <p:spTgt spid="59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 build="allAtOnce"/>
      <p:bldP spid="59396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/>
              <a:t>          </a:t>
            </a:r>
            <a:endParaRPr lang="en-US" u="sng">
              <a:solidFill>
                <a:srgbClr val="009900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</a:t>
            </a:r>
          </a:p>
        </p:txBody>
      </p:sp>
      <p:pic>
        <p:nvPicPr>
          <p:cNvPr id="20484" name="Picture 4" descr="PinkOleande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33400"/>
            <a:ext cx="807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All parts of the plant are poisonous</a:t>
            </a:r>
          </a:p>
          <a:p>
            <a:pPr eaLnBrk="1" hangingPunct="1">
              <a:defRPr/>
            </a:pPr>
            <a:r>
              <a:rPr lang="en-US" b="1"/>
              <a:t>Nectar yields poisonous honey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/>
              <a:t>              </a:t>
            </a:r>
            <a:r>
              <a:rPr lang="en-US" b="1" u="sng"/>
              <a:t>ACTIVE PRINCIPLES</a:t>
            </a:r>
          </a:p>
          <a:p>
            <a:pPr eaLnBrk="1" hangingPunct="1">
              <a:buFont typeface="Symbol" panose="05050102010706020507" pitchFamily="18" charset="2"/>
              <a:buNone/>
              <a:defRPr/>
            </a:pPr>
            <a:r>
              <a:rPr lang="en-US" b="1"/>
              <a:t>  Contains cardiac glycosides-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/>
              <a:t>  Oleandrin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/>
              <a:t>  Nerin</a:t>
            </a:r>
            <a:r>
              <a:rPr lang="en-US"/>
              <a:t> 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/>
              <a:t>  Rosagenin</a:t>
            </a:r>
            <a:r>
              <a:rPr lang="en-US"/>
              <a:t> 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/>
              <a:t>  Folinerin</a:t>
            </a:r>
            <a:r>
              <a:rPr lang="en-US"/>
              <a:t> </a:t>
            </a:r>
            <a:endParaRPr lang="en-US" b="1"/>
          </a:p>
          <a:p>
            <a:pPr eaLnBrk="1" hangingPunct="1">
              <a:buFont typeface="Wingdings" pitchFamily="2" charset="2"/>
              <a:buNone/>
              <a:defRPr/>
            </a:pPr>
            <a:endParaRPr lang="en-US" b="1" u="sng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288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CARDIAC POISONS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5400" y="2362200"/>
            <a:ext cx="6400800" cy="38100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b="1" dirty="0"/>
              <a:t>                        </a:t>
            </a:r>
            <a:r>
              <a:rPr lang="en-US" b="1" dirty="0" err="1"/>
              <a:t>Nicotiana</a:t>
            </a:r>
            <a:r>
              <a:rPr lang="en-US" b="1" dirty="0"/>
              <a:t> </a:t>
            </a:r>
            <a:r>
              <a:rPr lang="en-US" b="1" dirty="0" err="1"/>
              <a:t>Tabacum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                     </a:t>
            </a:r>
            <a:r>
              <a:rPr lang="en-US" b="1" dirty="0" err="1"/>
              <a:t>Nereium</a:t>
            </a:r>
            <a:r>
              <a:rPr lang="en-US" b="1" dirty="0"/>
              <a:t> </a:t>
            </a:r>
            <a:r>
              <a:rPr lang="en-US" b="1" dirty="0" err="1"/>
              <a:t>Odorum</a:t>
            </a:r>
            <a:r>
              <a:rPr lang="en-US" b="1" dirty="0"/>
              <a:t> </a:t>
            </a:r>
          </a:p>
          <a:p>
            <a:pPr eaLnBrk="1" hangingPunct="1">
              <a:defRPr/>
            </a:pPr>
            <a:r>
              <a:rPr lang="en-US" b="1" dirty="0"/>
              <a:t>                      </a:t>
            </a:r>
            <a:r>
              <a:rPr lang="en-US" b="1" dirty="0" err="1"/>
              <a:t>Cerebera</a:t>
            </a:r>
            <a:r>
              <a:rPr lang="en-US" b="1" dirty="0"/>
              <a:t> </a:t>
            </a:r>
            <a:r>
              <a:rPr lang="en-US" b="1" dirty="0" err="1"/>
              <a:t>Thevetia</a:t>
            </a:r>
            <a:r>
              <a:rPr lang="en-US" b="1" dirty="0"/>
              <a:t> </a:t>
            </a:r>
          </a:p>
          <a:p>
            <a:pPr eaLnBrk="1" hangingPunct="1">
              <a:defRPr/>
            </a:pPr>
            <a:r>
              <a:rPr lang="en-US" b="1" dirty="0"/>
              <a:t>                      </a:t>
            </a:r>
            <a:r>
              <a:rPr lang="en-US" b="1" dirty="0" err="1"/>
              <a:t>Cerebera</a:t>
            </a:r>
            <a:r>
              <a:rPr lang="en-US" b="1" dirty="0"/>
              <a:t> </a:t>
            </a:r>
            <a:r>
              <a:rPr lang="en-US" b="1" dirty="0" err="1"/>
              <a:t>Odallum</a:t>
            </a:r>
            <a:endParaRPr lang="en-US" b="1" dirty="0"/>
          </a:p>
          <a:p>
            <a:pPr eaLnBrk="1" hangingPunct="1">
              <a:defRPr/>
            </a:pPr>
            <a:r>
              <a:rPr lang="en-US" b="1" dirty="0"/>
              <a:t>   Aconite</a:t>
            </a:r>
          </a:p>
          <a:p>
            <a:pPr eaLnBrk="1" hangingPunct="1">
              <a:defRPr/>
            </a:pPr>
            <a:r>
              <a:rPr lang="en-US" b="1" dirty="0"/>
              <a:t>    Digitalis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" y="609600"/>
            <a:ext cx="8991600" cy="5791200"/>
          </a:xfrm>
        </p:spPr>
        <p:txBody>
          <a:bodyPr/>
          <a:lstStyle/>
          <a:p>
            <a:pPr>
              <a:defRPr/>
            </a:pPr>
            <a:r>
              <a:rPr lang="en-US" dirty="0">
                <a:effectLst/>
              </a:rPr>
              <a:t>Glycosides are compounds containing a </a:t>
            </a:r>
            <a:r>
              <a:rPr lang="en-US" b="1" dirty="0">
                <a:effectLst/>
              </a:rPr>
              <a:t>carbohydrate</a:t>
            </a:r>
            <a:r>
              <a:rPr lang="en-US" dirty="0">
                <a:effectLst/>
              </a:rPr>
              <a:t> and a </a:t>
            </a:r>
            <a:r>
              <a:rPr lang="en-US" b="1" dirty="0" err="1">
                <a:effectLst/>
              </a:rPr>
              <a:t>noncarbohydrate</a:t>
            </a:r>
            <a:r>
              <a:rPr lang="en-US" dirty="0">
                <a:effectLst/>
              </a:rPr>
              <a:t> residue in the same molecule.</a:t>
            </a:r>
          </a:p>
          <a:p>
            <a:pPr>
              <a:defRPr/>
            </a:pPr>
            <a:r>
              <a:rPr lang="en-US" dirty="0">
                <a:effectLst/>
              </a:rPr>
              <a:t>The carbohydrate residue is attached to a </a:t>
            </a:r>
            <a:r>
              <a:rPr lang="en-US" dirty="0" err="1">
                <a:effectLst/>
              </a:rPr>
              <a:t>noncarbohydrate</a:t>
            </a:r>
            <a:r>
              <a:rPr lang="en-US" dirty="0">
                <a:effectLst/>
              </a:rPr>
              <a:t> residue or </a:t>
            </a:r>
            <a:r>
              <a:rPr lang="en-US" b="1" dirty="0">
                <a:effectLst/>
              </a:rPr>
              <a:t>AGLYCONE</a:t>
            </a:r>
            <a:r>
              <a:rPr lang="en-US" dirty="0">
                <a:effectLst/>
              </a:rPr>
              <a:t>.</a:t>
            </a:r>
          </a:p>
          <a:p>
            <a:pPr>
              <a:defRPr/>
            </a:pPr>
            <a:r>
              <a:rPr lang="en-US" dirty="0">
                <a:effectLst/>
              </a:rPr>
              <a:t>The </a:t>
            </a:r>
            <a:r>
              <a:rPr lang="en-US" dirty="0" err="1">
                <a:effectLst/>
              </a:rPr>
              <a:t>nonsugar</a:t>
            </a:r>
            <a:r>
              <a:rPr lang="en-US" dirty="0">
                <a:effectLst/>
              </a:rPr>
              <a:t> component is known as the AGLYCONE. The sugar component is called the </a:t>
            </a:r>
            <a:r>
              <a:rPr lang="en-US" b="1" dirty="0">
                <a:effectLst/>
              </a:rPr>
              <a:t>GLYCONE</a:t>
            </a:r>
            <a:r>
              <a:rPr lang="en-US" dirty="0">
                <a:effectLst/>
              </a:rPr>
              <a:t>.</a:t>
            </a:r>
          </a:p>
          <a:p>
            <a:pPr>
              <a:defRPr/>
            </a:pPr>
            <a:r>
              <a:rPr lang="en-US" dirty="0">
                <a:effectLst/>
              </a:rPr>
              <a:t>If the carbohydrate portion is glucose, the resulting compound is a </a:t>
            </a:r>
            <a:r>
              <a:rPr lang="en-US" b="1" dirty="0">
                <a:effectLst/>
              </a:rPr>
              <a:t>GLUCOSIDE</a:t>
            </a:r>
            <a:r>
              <a:rPr lang="en-US" dirty="0">
                <a:effectLst/>
              </a:rPr>
              <a:t>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/>
              <a:t>     </a:t>
            </a: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CLINICAL FEATURES</a:t>
            </a:r>
            <a:r>
              <a:rPr lang="en-US"/>
              <a:t>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Dysphagia and dysarthria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Abdominal pain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Profuse frothy salivation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Nausea, vomiting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Pulse-first slow, later rapid and weak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Ventricular tachycardia, fibrillation, AV Block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BP falls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Muscular twitchings, tetanic spasms, lock jaw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Drowsiness, coma, respiratory paralysis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>
                <a:solidFill>
                  <a:srgbClr val="CC0000"/>
                </a:solidFill>
                <a:effectLst/>
              </a:rPr>
              <a:t>Death from CARDIAC FAILURE</a:t>
            </a:r>
          </a:p>
          <a:p>
            <a:pPr eaLnBrk="1" hangingPunct="1">
              <a:lnSpc>
                <a:spcPct val="90000"/>
              </a:lnSpc>
            </a:pPr>
            <a:endParaRPr lang="en-US" sz="2800" b="1">
              <a:solidFill>
                <a:srgbClr val="0099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FATAL DOSE</a:t>
            </a:r>
            <a:r>
              <a:rPr lang="en-US"/>
              <a:t> :-15-20gm of the root;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                         5-15 leaves</a:t>
            </a:r>
          </a:p>
          <a:p>
            <a:pPr eaLnBrk="1" hangingPunct="1">
              <a:defRPr/>
            </a:pPr>
            <a:endParaRPr lang="en-US"/>
          </a:p>
          <a:p>
            <a:pPr eaLnBrk="1" hangingPunct="1">
              <a:defRPr/>
            </a:pPr>
            <a:r>
              <a:rPr lang="en-US" b="1">
                <a:solidFill>
                  <a:srgbClr val="009900"/>
                </a:solidFill>
                <a:effectLst/>
              </a:rPr>
              <a:t>FATAL PERIOD</a:t>
            </a:r>
            <a:r>
              <a:rPr lang="en-US"/>
              <a:t>:-20-36 hrs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/>
              <a:t>                    </a:t>
            </a:r>
            <a:r>
              <a:rPr lang="en-US" u="sng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TREATMENT</a:t>
            </a:r>
          </a:p>
          <a:p>
            <a:pPr eaLnBrk="1" hangingPunct="1"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Stomach Wash</a:t>
            </a:r>
          </a:p>
          <a:p>
            <a:pPr eaLnBrk="1" hangingPunct="1"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ECG monitoring</a:t>
            </a:r>
          </a:p>
          <a:p>
            <a:pPr eaLnBrk="1" hangingPunct="1">
              <a:defRPr/>
            </a:pP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Symptomatic</a:t>
            </a:r>
            <a:r>
              <a:rPr lang="en-US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u="sng">
                <a:solidFill>
                  <a:srgbClr val="009900"/>
                </a:solidFill>
                <a:effectLst/>
              </a:rPr>
              <a:t>PM APPEARANCES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chemeClr val="tx2"/>
                </a:solidFill>
                <a:effectLst/>
              </a:rPr>
              <a:t>Not characteristic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chemeClr val="tx2"/>
                </a:solidFill>
                <a:effectLst/>
              </a:rPr>
              <a:t>Congestion of organs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/>
              <a:t>     </a:t>
            </a:r>
            <a:r>
              <a:rPr lang="en-US" sz="2800" b="1" u="sng"/>
              <a:t>CIRCUMSTANCES OF POISONING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Suicidal-decoction of root,leaves and seeds or paste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Homicide rare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Abortifacient- internally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Cattle poison-juice of the root is applied on a piece of cloth and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FF0000"/>
                </a:solidFill>
                <a:effectLst/>
              </a:rPr>
              <a:t>Inserted into the anus of the animal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dirty="0"/>
              <a:t>       </a:t>
            </a:r>
            <a:r>
              <a:rPr lang="en-US" u="sng" dirty="0">
                <a:solidFill>
                  <a:srgbClr val="FF0000"/>
                </a:solidFill>
                <a:effectLst/>
              </a:rPr>
              <a:t>CERBERA THEVATIA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/>
              <a:t>Yellow oleander</a:t>
            </a:r>
          </a:p>
          <a:p>
            <a:pPr eaLnBrk="1" hangingPunct="1">
              <a:defRPr/>
            </a:pPr>
            <a:r>
              <a:rPr lang="en-US" sz="2800"/>
              <a:t>Family-Apocyanaceae</a:t>
            </a:r>
          </a:p>
          <a:p>
            <a:pPr eaLnBrk="1" hangingPunct="1">
              <a:defRPr/>
            </a:pPr>
            <a:r>
              <a:rPr lang="en-US" sz="2800"/>
              <a:t>All parts are poisonous</a:t>
            </a:r>
          </a:p>
          <a:p>
            <a:pPr eaLnBrk="1" hangingPunct="1">
              <a:defRPr/>
            </a:pPr>
            <a:r>
              <a:rPr lang="en-US" sz="2800"/>
              <a:t>Flowers-tubular and Yellowish</a:t>
            </a:r>
          </a:p>
          <a:p>
            <a:pPr eaLnBrk="1" hangingPunct="1">
              <a:defRPr/>
            </a:pPr>
            <a:r>
              <a:rPr lang="en-US" sz="2800"/>
              <a:t>Fruits-globular,greenish andfleshy-contains asingle nut</a:t>
            </a:r>
          </a:p>
          <a:p>
            <a:pPr eaLnBrk="1" hangingPunct="1">
              <a:defRPr/>
            </a:pPr>
            <a:r>
              <a:rPr lang="en-US" sz="2800"/>
              <a:t>5 pale yellow seeds</a:t>
            </a:r>
          </a:p>
          <a:p>
            <a:pPr eaLnBrk="1" hangingPunct="1">
              <a:defRPr/>
            </a:pPr>
            <a:endParaRPr lang="en-US" sz="2800"/>
          </a:p>
        </p:txBody>
      </p:sp>
      <p:sp>
        <p:nvSpPr>
          <p:cNvPr id="440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572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>
                <a:solidFill>
                  <a:srgbClr val="33874F"/>
                </a:solidFill>
                <a:effectLst/>
              </a:rPr>
              <a:t>ACTIVE PRINCIPLES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Cardiac glycoside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Thevetin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Thevetoxin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Nerifolin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Peruvoside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/>
              </a:rPr>
              <a:t>Ruvoside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33874F"/>
                </a:solidFill>
                <a:effectLst/>
              </a:rPr>
              <a:t>CLINICAL FEATURES</a:t>
            </a:r>
            <a:r>
              <a:rPr lang="en-US"/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CC0000"/>
                </a:solidFill>
                <a:effectLst/>
              </a:rPr>
              <a:t>Sap can cause inflammation in sensitive individuals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solidFill>
                <a:srgbClr val="CC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CC0000"/>
                </a:solidFill>
                <a:effectLst/>
              </a:rPr>
              <a:t>Bark-when chewed-or seed kernel-numbing sensation</a:t>
            </a:r>
            <a:r>
              <a:rPr lang="en-US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CC0000"/>
                </a:solidFill>
                <a:effectLst/>
              </a:rPr>
              <a:t>Feeling of heat in mouth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>
              <a:solidFill>
                <a:srgbClr val="CC0000"/>
              </a:solidFill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>
                <a:solidFill>
                  <a:srgbClr val="CC0000"/>
                </a:solidFill>
                <a:effectLst/>
              </a:rPr>
              <a:t>Purging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>
                <a:solidFill>
                  <a:srgbClr val="CC0000"/>
                </a:solidFill>
              </a:rPr>
              <a:t>INGESTION</a:t>
            </a:r>
            <a:r>
              <a:rPr lang="en-US"/>
              <a:t>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Burning pain in mouth and throat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Dryness of throat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Tingling and numbness of tongue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Vomiting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Diarrhoea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>
              <a:solidFill>
                <a:srgbClr val="006600"/>
              </a:solidFill>
              <a:effectLst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>
                <a:solidFill>
                  <a:srgbClr val="006600"/>
                </a:solidFill>
                <a:effectLst/>
              </a:rPr>
              <a:t>Headache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/>
              <a:t>NICOTIANA TABACUM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All parts of the plant-poisonous EXCEPT ripe seeds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Leaves contain Active Principle –TOXIC ALKALOIDS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                              *Nicotine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                              *Anabasine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                              *Nornicotine (Less Toxic)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Leaves are smoked,chewed or used as snuff (dried)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Contains nicotine 1%-8%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Giddiness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Dialated pupils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Loss  of muscular power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Fainting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Pulse-rapid ,weak and irregular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BP low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Heart Block ,collapse and death from peripheral circulatory failure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FATAL DOSE</a:t>
            </a:r>
            <a:r>
              <a:rPr lang="en-US"/>
              <a:t> :-</a:t>
            </a:r>
            <a:r>
              <a:rPr lang="en-US" b="1">
                <a:solidFill>
                  <a:srgbClr val="006600"/>
                </a:solidFill>
                <a:effectLst/>
              </a:rPr>
              <a:t>8-10 seeds;15-20gms of root; 5-10 leaves</a:t>
            </a:r>
          </a:p>
          <a:p>
            <a:pPr eaLnBrk="1" hangingPunct="1">
              <a:defRPr/>
            </a:pPr>
            <a:r>
              <a:rPr lang="en-US" b="1">
                <a:effectLst/>
              </a:rPr>
              <a:t>FATAL PERIOD:-</a:t>
            </a:r>
            <a:r>
              <a:rPr lang="en-US" b="1">
                <a:solidFill>
                  <a:srgbClr val="006600"/>
                </a:solidFill>
                <a:effectLst/>
              </a:rPr>
              <a:t>Uncertain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>
                <a:effectLst/>
              </a:rPr>
              <a:t>                       </a:t>
            </a:r>
            <a:r>
              <a:rPr lang="en-US" b="1" u="sng">
                <a:effectLst/>
              </a:rPr>
              <a:t>TREATMENT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hlink"/>
                </a:solidFill>
                <a:effectLst/>
              </a:rPr>
              <a:t>Stomach Wash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hlink"/>
                </a:solidFill>
                <a:effectLst/>
              </a:rPr>
              <a:t>Sodium molar lactate with glucose; atropine adrenaline and noradrenalin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hlink"/>
                </a:solidFill>
                <a:effectLst/>
              </a:rPr>
              <a:t>Symptomatic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/>
            <a:r>
              <a:rPr lang="en-US" u="sng">
                <a:solidFill>
                  <a:schemeClr val="hlink"/>
                </a:solidFill>
                <a:effectLst/>
              </a:rPr>
              <a:t>CEREBERA ODALLUM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Leaves are dark green fleshy and lanceolate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White flowers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Fruit resembles mango,globular and dark green thick fibrous mesocarp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Encloses a single seed</a:t>
            </a:r>
          </a:p>
          <a:p>
            <a:pPr eaLnBrk="1" hangingPunct="1">
              <a:defRPr/>
            </a:pPr>
            <a:r>
              <a:rPr lang="en-US" b="1">
                <a:solidFill>
                  <a:srgbClr val="006600"/>
                </a:solidFill>
                <a:effectLst/>
              </a:rPr>
              <a:t>Milky acrid juice</a:t>
            </a:r>
            <a:r>
              <a:rPr lang="en-US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>
                <a:solidFill>
                  <a:schemeClr val="hlink"/>
                </a:solidFill>
                <a:effectLst/>
              </a:rPr>
              <a:t>CEREBERA ODALLUM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93189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35845" name="Picture 7" descr="Cerbera%20odollam%201"/>
          <p:cNvPicPr>
            <a:picLocks noChangeAspect="1" noChangeArrowheads="1"/>
          </p:cNvPicPr>
          <p:nvPr/>
        </p:nvPicPr>
        <p:blipFill>
          <a:blip r:embed="rId2"/>
          <a:srcRect l="16667"/>
          <a:stretch>
            <a:fillRect/>
          </a:stretch>
        </p:blipFill>
        <p:spPr bwMode="auto">
          <a:xfrm>
            <a:off x="152400" y="1600200"/>
            <a:ext cx="487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 descr="untitl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4191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006600"/>
                </a:solidFill>
                <a:effectLst/>
              </a:rPr>
              <a:t>ACTIVE PRINCIPLES</a:t>
            </a:r>
            <a:r>
              <a:rPr lang="en-US"/>
              <a:t> 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Cerebrin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Cerebroside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Odollin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Odolotoxin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Thevetin </a:t>
            </a:r>
          </a:p>
          <a:p>
            <a:pPr eaLnBrk="1" hangingPunct="1"/>
            <a:r>
              <a:rPr lang="en-US" sz="4000" b="1">
                <a:solidFill>
                  <a:srgbClr val="0000FF"/>
                </a:solidFill>
                <a:effectLst/>
              </a:rPr>
              <a:t>Cerapain</a:t>
            </a:r>
          </a:p>
          <a:p>
            <a:pPr eaLnBrk="1" hangingPunct="1"/>
            <a:endParaRPr lang="en-US" sz="4000" b="1">
              <a:solidFill>
                <a:srgbClr val="0000FF"/>
              </a:soli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rgbClr val="0000FF"/>
                </a:solidFill>
                <a:effectLst/>
              </a:rPr>
              <a:t>CLINICAL FEATURES</a:t>
            </a:r>
            <a:r>
              <a:rPr lang="en-US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/>
            <a:r>
              <a:rPr lang="en-US" b="1">
                <a:effectLst/>
              </a:rPr>
              <a:t>Appear within 1 hour</a:t>
            </a:r>
          </a:p>
          <a:p>
            <a:pPr eaLnBrk="1" hangingPunct="1"/>
            <a:r>
              <a:rPr lang="en-US" b="1">
                <a:effectLst/>
              </a:rPr>
              <a:t>Initial symptoms are gastrointestinal</a:t>
            </a:r>
          </a:p>
          <a:p>
            <a:pPr eaLnBrk="1" hangingPunct="1"/>
            <a:r>
              <a:rPr lang="en-US" b="1">
                <a:effectLst/>
              </a:rPr>
              <a:t>Cardiac toxicity within 3 hrs</a:t>
            </a:r>
          </a:p>
          <a:p>
            <a:pPr eaLnBrk="1" hangingPunct="1"/>
            <a:r>
              <a:rPr lang="en-US" b="1">
                <a:effectLst/>
              </a:rPr>
              <a:t>Bitter taste</a:t>
            </a:r>
          </a:p>
          <a:p>
            <a:pPr eaLnBrk="1" hangingPunct="1"/>
            <a:r>
              <a:rPr lang="en-US" b="1">
                <a:effectLst/>
              </a:rPr>
              <a:t>Nausea</a:t>
            </a:r>
          </a:p>
          <a:p>
            <a:pPr eaLnBrk="1" hangingPunct="1"/>
            <a:r>
              <a:rPr lang="en-US" b="1">
                <a:effectLst/>
              </a:rPr>
              <a:t>Severe Retching</a:t>
            </a:r>
          </a:p>
          <a:p>
            <a:pPr eaLnBrk="1" hangingPunct="1"/>
            <a:r>
              <a:rPr lang="en-US" b="1">
                <a:effectLst/>
              </a:rPr>
              <a:t>Vomiting</a:t>
            </a:r>
          </a:p>
          <a:p>
            <a:pPr eaLnBrk="1" hangingPunct="1"/>
            <a:r>
              <a:rPr lang="en-US" b="1">
                <a:effectLst/>
              </a:rPr>
              <a:t>Abdominal pain</a:t>
            </a: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92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/>
              <a:t>                         In a few cases</a:t>
            </a:r>
            <a:endParaRPr lang="en-US" dirty="0"/>
          </a:p>
          <a:p>
            <a:pPr eaLnBrk="1" hangingPunct="1">
              <a:defRPr/>
            </a:pPr>
            <a:r>
              <a:rPr lang="en-US" b="1" dirty="0" err="1">
                <a:solidFill>
                  <a:srgbClr val="0000FF"/>
                </a:solidFill>
                <a:effectLst/>
              </a:rPr>
              <a:t>Diarrhoea</a:t>
            </a:r>
            <a:endParaRPr lang="en-US" b="1" dirty="0">
              <a:solidFill>
                <a:srgbClr val="0000FF"/>
              </a:solidFill>
              <a:effectLst/>
            </a:endParaRP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General weakness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Blurring of vision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Sinus bradycardia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Irregular respiration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Collapse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0000FF"/>
                </a:solidFill>
                <a:effectLst/>
              </a:rPr>
              <a:t>Death from heart failure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FATAL DOSE :-Kernel of one fruit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FATAL PERIOD:-1-2 days or more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u="sng" dirty="0">
                <a:solidFill>
                  <a:srgbClr val="993300"/>
                </a:solidFill>
                <a:effectLst/>
              </a:rPr>
              <a:t>PM APPEARANCES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Those of asphyxia</a:t>
            </a:r>
          </a:p>
          <a:p>
            <a:pPr eaLnBrk="1" hangingPunct="1">
              <a:buFont typeface="Symbol" panose="05050102010706020507" pitchFamily="18" charset="2"/>
              <a:buChar char=""/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Congestion of organs with petechial </a:t>
            </a:r>
            <a:r>
              <a:rPr lang="en-US" b="1" dirty="0" err="1">
                <a:solidFill>
                  <a:srgbClr val="993300"/>
                </a:solidFill>
                <a:effectLst/>
              </a:rPr>
              <a:t>hges</a:t>
            </a:r>
            <a:endParaRPr lang="en-US" b="1" dirty="0">
              <a:solidFill>
                <a:srgbClr val="9933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                        </a:t>
            </a:r>
            <a:r>
              <a:rPr lang="en-US" b="1" u="sng" dirty="0">
                <a:solidFill>
                  <a:srgbClr val="993300"/>
                </a:solidFill>
                <a:effectLst/>
              </a:rPr>
              <a:t>TREATMENT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Stomach wash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Atropine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993300"/>
                </a:solidFill>
                <a:effectLst/>
              </a:rPr>
              <a:t>Correct </a:t>
            </a:r>
            <a:r>
              <a:rPr lang="en-US" b="1" dirty="0" err="1">
                <a:solidFill>
                  <a:srgbClr val="993300"/>
                </a:solidFill>
                <a:effectLst/>
              </a:rPr>
              <a:t>hyperkalaemia</a:t>
            </a:r>
            <a:endParaRPr lang="en-US" b="1" dirty="0">
              <a:solidFill>
                <a:srgbClr val="993300"/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>
              <a:solidFill>
                <a:srgbClr val="9933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93788"/>
          </a:xfrm>
        </p:spPr>
        <p:txBody>
          <a:bodyPr/>
          <a:lstStyle/>
          <a:p>
            <a:pPr eaLnBrk="1" hangingPunct="1"/>
            <a:r>
              <a:rPr lang="en-US" sz="4000" u="sng">
                <a:solidFill>
                  <a:srgbClr val="CC0000"/>
                </a:solidFill>
                <a:effectLst/>
              </a:rPr>
              <a:t>CIRCUMSTANCES OF POISONING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>
              <a:solidFill>
                <a:srgbClr val="006600"/>
              </a:solidFill>
              <a:effectLst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effectLst/>
              </a:rPr>
              <a:t>Suicide –mixed with jaggery or molasses</a:t>
            </a:r>
          </a:p>
          <a:p>
            <a:pPr eaLnBrk="1" hangingPunct="1">
              <a:buFont typeface="Wingdings" pitchFamily="2" charset="2"/>
              <a:buNone/>
            </a:pPr>
            <a:endParaRPr lang="en-US" b="1">
              <a:solidFill>
                <a:srgbClr val="006600"/>
              </a:solidFill>
              <a:effectLst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effectLst/>
              </a:rPr>
              <a:t>Homicide-powdered kernel added to alcohol</a:t>
            </a:r>
          </a:p>
          <a:p>
            <a:pPr eaLnBrk="1" hangingPunct="1">
              <a:buFont typeface="Wingdings" pitchFamily="2" charset="2"/>
              <a:buNone/>
            </a:pPr>
            <a:endParaRPr lang="en-US" b="1">
              <a:solidFill>
                <a:srgbClr val="006600"/>
              </a:solidFill>
              <a:effectLst/>
            </a:endParaRPr>
          </a:p>
          <a:p>
            <a:pPr eaLnBrk="1" hangingPunct="1"/>
            <a:r>
              <a:rPr lang="en-US" b="1">
                <a:solidFill>
                  <a:srgbClr val="006600"/>
                </a:solidFill>
                <a:effectLst/>
              </a:rPr>
              <a:t>Bark leaves and milky juice as emetics and purgatives</a:t>
            </a:r>
          </a:p>
          <a:p>
            <a:pPr eaLnBrk="1" hangingPunct="1"/>
            <a:endParaRPr lang="en-US" b="1">
              <a:solidFill>
                <a:srgbClr val="0066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ACONITE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Monk’s Hood,blue rocket</a:t>
            </a:r>
          </a:p>
          <a:p>
            <a:pPr eaLnBrk="1" hangingPunct="1">
              <a:defRPr/>
            </a:pPr>
            <a:r>
              <a:rPr lang="en-US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Common aconitum napellus, aconitum ferox</a:t>
            </a:r>
          </a:p>
          <a:p>
            <a:pPr eaLnBrk="1" hangingPunct="1">
              <a:defRPr/>
            </a:pPr>
            <a:r>
              <a:rPr lang="en-US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All parts of the plant are poisonous</a:t>
            </a:r>
          </a:p>
          <a:p>
            <a:pPr eaLnBrk="1" hangingPunct="1">
              <a:defRPr/>
            </a:pPr>
            <a:r>
              <a:rPr lang="en-US" sz="44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Root is most potent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/>
          <a:srcRect b="9775"/>
          <a:stretch>
            <a:fillRect/>
          </a:stretch>
        </p:blipFill>
        <p:spPr bwMode="auto">
          <a:xfrm>
            <a:off x="3810000" y="533400"/>
            <a:ext cx="508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3075" y="5334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4"/>
          <a:srcRect t="8542" b="12761"/>
          <a:stretch>
            <a:fillRect/>
          </a:stretch>
        </p:blipFill>
        <p:spPr bwMode="auto">
          <a:xfrm>
            <a:off x="477838" y="4516438"/>
            <a:ext cx="325278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2971800" y="163513"/>
            <a:ext cx="360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3300"/>
                </a:solidFill>
              </a:rPr>
              <a:t>NICOTIANA TABACUM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/>
              <a:t>ACONITUM NAPELLUS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95236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43013" name="Picture 5" descr="aconi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600200"/>
            <a:ext cx="81534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93787"/>
          </a:xfrm>
        </p:spPr>
        <p:txBody>
          <a:bodyPr/>
          <a:lstStyle/>
          <a:p>
            <a:pPr eaLnBrk="1" hangingPunct="1">
              <a:defRPr/>
            </a:pPr>
            <a:r>
              <a:rPr lang="en-US" u="sng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ACONITE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683125"/>
          </a:xfrm>
        </p:spPr>
        <p:txBody>
          <a:bodyPr/>
          <a:lstStyle/>
          <a:p>
            <a:pPr eaLnBrk="1" hangingPunct="1">
              <a:defRPr/>
            </a:pPr>
            <a:endParaRPr lang="en-US" sz="2400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4683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Dry root is conical and tapering</a:t>
            </a:r>
          </a:p>
          <a:p>
            <a:pPr eaLnBrk="1" hangingPunct="1">
              <a:defRPr/>
            </a:pPr>
            <a:r>
              <a:rPr lang="en-US" sz="2400" dirty="0"/>
              <a:t>Arched or shriveled with longitudinal wrinkles</a:t>
            </a:r>
          </a:p>
          <a:p>
            <a:pPr eaLnBrk="1" hangingPunct="1">
              <a:defRPr/>
            </a:pPr>
            <a:r>
              <a:rPr lang="en-US" sz="2400" dirty="0"/>
              <a:t>5-10cm long</a:t>
            </a:r>
          </a:p>
          <a:p>
            <a:pPr eaLnBrk="1" hangingPunct="1">
              <a:defRPr/>
            </a:pPr>
            <a:r>
              <a:rPr lang="en-US" sz="2400" dirty="0"/>
              <a:t>11/2-2cm thick at the upper end</a:t>
            </a:r>
          </a:p>
          <a:p>
            <a:pPr eaLnBrk="1" hangingPunct="1">
              <a:defRPr/>
            </a:pPr>
            <a:r>
              <a:rPr lang="en-US" sz="2400" dirty="0"/>
              <a:t>externally dark brown</a:t>
            </a:r>
          </a:p>
          <a:p>
            <a:pPr eaLnBrk="1" hangingPunct="1">
              <a:defRPr/>
            </a:pPr>
            <a:r>
              <a:rPr lang="en-US" sz="2400" dirty="0"/>
              <a:t>when freshly cut-white</a:t>
            </a:r>
          </a:p>
          <a:p>
            <a:pPr eaLnBrk="1" hangingPunct="1">
              <a:defRPr/>
            </a:pPr>
            <a:r>
              <a:rPr lang="en-US" sz="2400" dirty="0"/>
              <a:t>pink on exposure to air</a:t>
            </a:r>
          </a:p>
        </p:txBody>
      </p:sp>
      <p:pic>
        <p:nvPicPr>
          <p:cNvPr id="44037" name="Picture 5" descr="cm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6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6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6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6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6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6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/>
              <a:t>Contains alkaloids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/>
              <a:t>Aconitine</a:t>
            </a:r>
          </a:p>
          <a:p>
            <a:pPr eaLnBrk="1" hangingPunct="1">
              <a:defRPr/>
            </a:pPr>
            <a:r>
              <a:rPr lang="en-US" sz="2800" b="1"/>
              <a:t>Pseudoaconitine </a:t>
            </a:r>
          </a:p>
          <a:p>
            <a:pPr eaLnBrk="1" hangingPunct="1">
              <a:defRPr/>
            </a:pPr>
            <a:r>
              <a:rPr lang="en-US" sz="2800" b="1"/>
              <a:t>Mesoaconitine</a:t>
            </a:r>
          </a:p>
          <a:p>
            <a:pPr eaLnBrk="1" hangingPunct="1">
              <a:defRPr/>
            </a:pPr>
            <a:r>
              <a:rPr lang="en-US" sz="2800" b="1"/>
              <a:t>Indaconitine</a:t>
            </a:r>
          </a:p>
          <a:p>
            <a:pPr eaLnBrk="1" hangingPunct="1">
              <a:defRPr/>
            </a:pPr>
            <a:r>
              <a:rPr lang="en-US" sz="2800" b="1"/>
              <a:t>Bikhaconitine</a:t>
            </a:r>
          </a:p>
          <a:p>
            <a:pPr eaLnBrk="1" hangingPunct="1">
              <a:defRPr/>
            </a:pPr>
            <a:r>
              <a:rPr lang="en-US" sz="2800" b="1"/>
              <a:t>Picraconitine</a:t>
            </a:r>
          </a:p>
          <a:p>
            <a:pPr eaLnBrk="1" hangingPunct="1">
              <a:defRPr/>
            </a:pPr>
            <a:r>
              <a:rPr lang="en-US" sz="2800" b="1"/>
              <a:t>Aconine</a:t>
            </a:r>
          </a:p>
          <a:p>
            <a:pPr eaLnBrk="1" hangingPunct="1">
              <a:defRPr/>
            </a:pPr>
            <a:r>
              <a:rPr lang="en-US" sz="2800" b="1"/>
              <a:t>Jesaconitine</a:t>
            </a:r>
          </a:p>
          <a:p>
            <a:pPr eaLnBrk="1" hangingPunct="1">
              <a:defRPr/>
            </a:pPr>
            <a:r>
              <a:rPr lang="en-US" sz="2800" b="1" u="sng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Aconitine first stimulates then depresses</a:t>
            </a:r>
            <a:r>
              <a:rPr lang="en-US" sz="2800" b="1"/>
              <a:t> the </a:t>
            </a:r>
            <a:r>
              <a:rPr lang="en-US" sz="2800" b="1" u="sng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685800"/>
            <a:ext cx="4038600" cy="5445125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sp>
        <p:nvSpPr>
          <p:cNvPr id="9216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609600"/>
            <a:ext cx="4038600" cy="5445125"/>
          </a:xfrm>
        </p:spPr>
        <p:txBody>
          <a:bodyPr/>
          <a:lstStyle/>
          <a:p>
            <a:pPr eaLnBrk="1" hangingPunct="1">
              <a:defRPr/>
            </a:pPr>
            <a:endParaRPr lang="en-US" sz="2800"/>
          </a:p>
        </p:txBody>
      </p:sp>
      <p:pic>
        <p:nvPicPr>
          <p:cNvPr id="46085" name="Picture 5" descr="cmx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396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6" descr="hr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4038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57200" y="5638800"/>
            <a:ext cx="38100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/>
              <a:t>ACONITE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4800600" y="5562600"/>
            <a:ext cx="38100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b="1"/>
              <a:t>HORSERADISH</a:t>
            </a:r>
          </a:p>
        </p:txBody>
      </p:sp>
    </p:spTree>
  </p:cSld>
  <p:clrMapOvr>
    <a:masterClrMapping/>
  </p:clrMapOvr>
  <p:transition spd="slow">
    <p:checke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CLINICAL FEATURES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leaves on handling-tingling and numbness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odour has a narcotic effect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pollen –pain and swelling of eyes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s/s  immediately or wihtin few minutes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Burning sensation from mouth to stomach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tingling and numbness in mouth,tongue,pharynx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then all over the body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pallor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Headache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Giddiness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/>
              <a:t>Profuse sweating</a:t>
            </a:r>
          </a:p>
        </p:txBody>
      </p:sp>
    </p:spTree>
  </p:cSld>
  <p:clrMapOvr>
    <a:masterClrMapping/>
  </p:clrMapOvr>
  <p:transition>
    <p:cover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317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Temp-subnormal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Limbs weak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Twitching of muscles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Darting pains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Cramps or convulsions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Pupils-hippos-constricted-later </a:t>
            </a:r>
            <a:r>
              <a:rPr lang="en-US" sz="2400" b="1" dirty="0" err="1"/>
              <a:t>dialated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Hypotension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Cardiac </a:t>
            </a:r>
            <a:r>
              <a:rPr lang="en-US" sz="2400" b="1" dirty="0" err="1"/>
              <a:t>arrythmias</a:t>
            </a:r>
            <a:endParaRPr lang="en-US" sz="2400" b="1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AV Block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First </a:t>
            </a:r>
            <a:r>
              <a:rPr lang="en-US" sz="2400" b="1" dirty="0" err="1"/>
              <a:t>tachy</a:t>
            </a:r>
            <a:r>
              <a:rPr lang="en-US" sz="2400" b="1" dirty="0"/>
              <a:t>-later bradycardia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General muscular weakness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Oppression of chest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/>
              <a:t>Death from paralysis of heart or </a:t>
            </a:r>
            <a:r>
              <a:rPr lang="en-US" sz="2400" b="1" dirty="0" err="1"/>
              <a:t>resp:centres</a:t>
            </a:r>
            <a:r>
              <a:rPr lang="en-US" sz="2400" b="1" dirty="0"/>
              <a:t> or both</a:t>
            </a:r>
          </a:p>
        </p:txBody>
      </p:sp>
    </p:spTree>
  </p:cSld>
  <p:clrMapOvr>
    <a:masterClrMapping/>
  </p:clrMapOvr>
  <p:transition>
    <p:cover dir="l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079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4451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FATAL DOSE -1-2gm root,4-5mg of aconitine</a:t>
            </a:r>
          </a:p>
          <a:p>
            <a:pPr eaLnBrk="1" hangingPunct="1">
              <a:defRPr/>
            </a:pPr>
            <a:r>
              <a:rPr lang="en-US" b="1"/>
              <a:t>FATAL PERIOD-2-6 hrs</a:t>
            </a:r>
          </a:p>
          <a:p>
            <a:pPr eaLnBrk="1" hangingPunct="1">
              <a:defRPr/>
            </a:pPr>
            <a:r>
              <a:rPr lang="en-US" b="1"/>
              <a:t>TREATMENT</a:t>
            </a:r>
          </a:p>
          <a:p>
            <a:pPr eaLnBrk="1" hangingPunct="1">
              <a:defRPr/>
            </a:pPr>
            <a:r>
              <a:rPr lang="en-US" b="1"/>
              <a:t>Stomach wash with potassium iodide or tannic acid</a:t>
            </a:r>
          </a:p>
          <a:p>
            <a:pPr eaLnBrk="1" hangingPunct="1">
              <a:defRPr/>
            </a:pPr>
            <a:r>
              <a:rPr lang="en-US" b="1"/>
              <a:t>Atropine</a:t>
            </a:r>
          </a:p>
          <a:p>
            <a:pPr eaLnBrk="1" hangingPunct="1">
              <a:defRPr/>
            </a:pPr>
            <a:r>
              <a:rPr lang="en-US" b="1"/>
              <a:t>Symptomatic</a:t>
            </a:r>
          </a:p>
          <a:p>
            <a:pPr eaLnBrk="1" hangingPunct="1">
              <a:defRPr/>
            </a:pPr>
            <a:endParaRPr lang="en-US" b="1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PM APPEARANCES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Not characteristic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Those of asphyxia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/>
              <a:t>Congestion of organs with petechial hges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CIRCUMSTANCES OF POISONING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Accidental –eating roots by mistake for horseradish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                   -use in quack remedies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                  -alcohol to increase intoxication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Suicide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With betel nut –to mask its taste-homicide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Abortifacient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Cattle poison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/>
              <a:t>Arrow poison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98" decel="1000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98" decel="100000" fill="hold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DIGITALIS</a:t>
            </a:r>
          </a:p>
        </p:txBody>
      </p:sp>
      <p:pic>
        <p:nvPicPr>
          <p:cNvPr id="5120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420813"/>
            <a:ext cx="4938713" cy="4938712"/>
          </a:xfrm>
        </p:spPr>
      </p:pic>
      <p:pic>
        <p:nvPicPr>
          <p:cNvPr id="5120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420813"/>
            <a:ext cx="3494088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943600"/>
          </a:xfrm>
        </p:spPr>
        <p:txBody>
          <a:bodyPr/>
          <a:lstStyle/>
          <a:p>
            <a:pPr>
              <a:defRPr/>
            </a:pPr>
            <a:r>
              <a:rPr lang="en-US" dirty="0"/>
              <a:t>Common name: foxglove</a:t>
            </a:r>
          </a:p>
          <a:p>
            <a:pPr>
              <a:defRPr/>
            </a:pPr>
            <a:r>
              <a:rPr lang="en-US" dirty="0"/>
              <a:t>A herb growing up to1 -1.5 meters</a:t>
            </a:r>
          </a:p>
          <a:p>
            <a:pPr>
              <a:defRPr/>
            </a:pPr>
            <a:r>
              <a:rPr lang="en-US" dirty="0"/>
              <a:t>Leaves are </a:t>
            </a:r>
            <a:r>
              <a:rPr lang="en-US" dirty="0" err="1"/>
              <a:t>hairy,ovate</a:t>
            </a:r>
            <a:r>
              <a:rPr lang="en-US" dirty="0"/>
              <a:t> toothed, grey green in </a:t>
            </a:r>
            <a:r>
              <a:rPr lang="en-US" dirty="0" err="1"/>
              <a:t>colour</a:t>
            </a:r>
            <a:endParaRPr lang="en-US" dirty="0"/>
          </a:p>
          <a:p>
            <a:pPr>
              <a:defRPr/>
            </a:pPr>
            <a:r>
              <a:rPr lang="en-US" dirty="0"/>
              <a:t>Flowers :tubular, pink or white</a:t>
            </a:r>
          </a:p>
          <a:p>
            <a:pPr>
              <a:defRPr/>
            </a:pPr>
            <a:r>
              <a:rPr lang="en-US" dirty="0"/>
              <a:t>Contains cardiac glycosides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</a:t>
            </a:r>
            <a:r>
              <a:rPr lang="en-US" b="1" dirty="0">
                <a:solidFill>
                  <a:srgbClr val="C00000"/>
                </a:solidFill>
              </a:rPr>
              <a:t>-  </a:t>
            </a:r>
            <a:r>
              <a:rPr lang="en-US" b="1" dirty="0" err="1">
                <a:solidFill>
                  <a:srgbClr val="C00000"/>
                </a:solidFill>
              </a:rPr>
              <a:t>digitalin</a:t>
            </a:r>
            <a:r>
              <a:rPr lang="en-US" b="1" dirty="0">
                <a:solidFill>
                  <a:srgbClr val="C00000"/>
                </a:solidFill>
              </a:rPr>
              <a:t>, digoxin , </a:t>
            </a:r>
            <a:r>
              <a:rPr lang="en-US" b="1" dirty="0" err="1">
                <a:solidFill>
                  <a:srgbClr val="C00000"/>
                </a:solidFill>
              </a:rPr>
              <a:t>digitoxin</a:t>
            </a:r>
            <a:endParaRPr lang="en-US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dirty="0" err="1"/>
              <a:t>Digitalin</a:t>
            </a:r>
            <a:r>
              <a:rPr lang="en-US" dirty="0"/>
              <a:t> is seen as fine white crystals </a:t>
            </a:r>
          </a:p>
          <a:p>
            <a:pPr>
              <a:defRPr/>
            </a:pPr>
            <a:r>
              <a:rPr lang="en-US" dirty="0" err="1"/>
              <a:t>Odourless</a:t>
            </a:r>
            <a:r>
              <a:rPr lang="en-US" dirty="0"/>
              <a:t> with a bitter taste </a:t>
            </a:r>
          </a:p>
          <a:p>
            <a:pPr>
              <a:defRPr/>
            </a:pPr>
            <a:r>
              <a:rPr lang="en-US" dirty="0"/>
              <a:t>A cumulative poison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/>
              <a:t>NICOTINE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Colourless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Bitter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Hygroscopic 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Volatile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Liquid alkaloid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Used in agricultural and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holticultural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work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For fumigating and Spraying</a:t>
            </a:r>
          </a:p>
          <a:p>
            <a:pPr eaLnBrk="1" hangingPunct="1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As worm powders and Insecticides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>
              <a:defRPr/>
            </a:pPr>
            <a:r>
              <a:rPr lang="en-US" sz="4000" dirty="0"/>
              <a:t>Inhibit active transport of Na+ and K+ across cell membranes by binding onto a specific site of Na+/ K+ ATPase.</a:t>
            </a:r>
          </a:p>
          <a:p>
            <a:pPr>
              <a:defRPr/>
            </a:pPr>
            <a:endParaRPr lang="en-US" sz="4000" dirty="0"/>
          </a:p>
          <a:p>
            <a:pPr>
              <a:defRPr/>
            </a:pPr>
            <a:r>
              <a:rPr lang="en-US" sz="4000" dirty="0"/>
              <a:t>The force of contraction of the heart is  increased.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Signs and Symptoms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9461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93300"/>
                          </a:solidFill>
                        </a:rPr>
                        <a:t>Cardiac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993300"/>
                          </a:solidFill>
                        </a:rPr>
                        <a:t>Non-Cardiac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34582">
                <a:tc>
                  <a:txBody>
                    <a:bodyPr/>
                    <a:lstStyle/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/>
                        <a:t>AV Block ( high degree)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/>
                        <a:t>Ventricular  </a:t>
                      </a:r>
                      <a:r>
                        <a:rPr lang="en-US" sz="3200" dirty="0" err="1"/>
                        <a:t>ectopy</a:t>
                      </a:r>
                      <a:r>
                        <a:rPr lang="en-US" sz="3200" dirty="0"/>
                        <a:t>, fibrillation 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/>
                        <a:t>Non paroxysmal arterial      tachycardia</a:t>
                      </a:r>
                    </a:p>
                    <a:p>
                      <a:pPr marL="514350" indent="-514350">
                        <a:buFont typeface="Wingdings" panose="05000000000000000000" pitchFamily="2" charset="2"/>
                        <a:buChar char="§"/>
                      </a:pPr>
                      <a:r>
                        <a:rPr lang="en-US" sz="3200" dirty="0"/>
                        <a:t>Sinus bradycardia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Anorexia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Nausea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Vomiting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Confusion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§"/>
                      </a:pPr>
                      <a:r>
                        <a:rPr lang="en-US" sz="3600" dirty="0"/>
                        <a:t>Hyperkalaemia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Fatal dose and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Digitalis leaf:2 </a:t>
            </a:r>
            <a:r>
              <a:rPr lang="en-US" sz="3600" dirty="0" err="1"/>
              <a:t>gm</a:t>
            </a:r>
            <a:endParaRPr lang="en-US" sz="3600" dirty="0"/>
          </a:p>
          <a:p>
            <a:pPr>
              <a:defRPr/>
            </a:pPr>
            <a:r>
              <a:rPr lang="en-US" sz="3600" dirty="0"/>
              <a:t>Digitalis:15 mg</a:t>
            </a:r>
          </a:p>
          <a:p>
            <a:pPr>
              <a:defRPr/>
            </a:pPr>
            <a:r>
              <a:rPr lang="en-US" sz="3600" dirty="0"/>
              <a:t>Digoxin:10mg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FP: Few hours. (1-24)</a:t>
            </a:r>
          </a:p>
          <a:p>
            <a:pPr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Treatment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14463"/>
            <a:ext cx="8763000" cy="4910137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Decontamination 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Antidote: Digoxin- specific antibody fragments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 </a:t>
            </a:r>
            <a:r>
              <a:rPr lang="en-US" sz="3600" dirty="0" err="1"/>
              <a:t>Hyperkalaemia:lV</a:t>
            </a:r>
            <a:r>
              <a:rPr lang="en-US" sz="3600" dirty="0"/>
              <a:t> Insulin, Dextrose, Sodium bicarbonate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/>
              <a:t>HYDROCYANIC ACID( Hydrogen cyanide, Prussic Acid)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800" b="1"/>
              <a:t>By diluting potassium cyanide or ferrocyanide                with prussic acid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Colourless, highly volatile liquid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Odour of bitter almonds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Powerful protoplasmic poison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Interferes with action of cytochrme oxidase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Prevents tissues from utilizing oxygen of blood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/>
              <a:t>Produces cytotoxic hypoxia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Scheele’s acid-app:4%of pure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 nature-present in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Cherry laurel  leaves</a:t>
            </a:r>
          </a:p>
          <a:p>
            <a:pPr eaLnBrk="1" hangingPunct="1">
              <a:defRPr/>
            </a:pPr>
            <a:endParaRPr lang="en-US" b="1"/>
          </a:p>
          <a:p>
            <a:pPr eaLnBrk="1" hangingPunct="1">
              <a:defRPr/>
            </a:pPr>
            <a:r>
              <a:rPr lang="en-US" b="1"/>
              <a:t>bitter almonds</a:t>
            </a:r>
          </a:p>
          <a:p>
            <a:pPr eaLnBrk="1" hangingPunct="1">
              <a:defRPr/>
            </a:pPr>
            <a:endParaRPr lang="en-US" b="1"/>
          </a:p>
          <a:p>
            <a:pPr eaLnBrk="1" hangingPunct="1">
              <a:defRPr/>
            </a:pPr>
            <a:r>
              <a:rPr lang="en-US" b="1"/>
              <a:t>cherry,plum kernels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/>
          </a:p>
          <a:p>
            <a:pPr eaLnBrk="1" hangingPunct="1">
              <a:defRPr/>
            </a:pPr>
            <a:r>
              <a:rPr lang="en-US" b="1"/>
              <a:t>apricot ,peach kernels etc</a:t>
            </a:r>
          </a:p>
          <a:p>
            <a:pPr eaLnBrk="1" hangingPunct="1">
              <a:defRPr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1" dur="indefinite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26" dur="indefinite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1" dur="indefinite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.0"/>
                                      </p:to>
                                    </p:set>
                                    <p:animEffect filter="image" prLst="opacity: 1.0">
                                      <p:cBhvr rctx="IE">
                                        <p:cTn id="36" dur="indefinite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allAtOnce"/>
      <p:bldP spid="70659" grpI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 </a:t>
            </a:r>
            <a:r>
              <a:rPr lang="en-US" u="sng"/>
              <a:t>Symptoms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very rapidly acting poison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odour of HCN in breath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cofusion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anxiety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hyperapnoea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giddiness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Pt:staggers about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Eyes-wide open ,bright and shining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Pupil-dialated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b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Do not react to light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98" decel="100000" fill="hold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98" decel="100000" fill="hold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98" decel="100000" fill="hold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31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7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Consciousness lost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Resp;irregular,rapid,stertorous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Sudden short inspiration prolonged expiration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Convulsions may occur before death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Pulse-slow andfeeble later imperceptible</a:t>
            </a:r>
          </a:p>
          <a:p>
            <a:pPr eaLnBrk="1" hangingPunct="1">
              <a:defRPr/>
            </a:pP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BP markedly low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65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Followed by cyanosis</a:t>
            </a:r>
          </a:p>
          <a:p>
            <a:pPr eaLnBrk="1" hangingPunct="1">
              <a:defRPr/>
            </a:pPr>
            <a:r>
              <a:rPr lang="en-US" sz="4000"/>
              <a:t>Cold skin</a:t>
            </a:r>
          </a:p>
          <a:p>
            <a:pPr eaLnBrk="1" hangingPunct="1">
              <a:defRPr/>
            </a:pPr>
            <a:r>
              <a:rPr lang="en-US" sz="4000"/>
              <a:t>Foam on the mouth</a:t>
            </a:r>
          </a:p>
          <a:p>
            <a:pPr eaLnBrk="1" hangingPunct="1">
              <a:defRPr/>
            </a:pPr>
            <a:r>
              <a:rPr lang="en-US" sz="4000"/>
              <a:t>Relaxation of sphincters</a:t>
            </a:r>
          </a:p>
          <a:p>
            <a:pPr eaLnBrk="1" hangingPunct="1">
              <a:defRPr/>
            </a:pPr>
            <a:r>
              <a:rPr lang="en-US" sz="4000"/>
              <a:t>Death from failure of respiration</a:t>
            </a:r>
          </a:p>
          <a:p>
            <a:pPr eaLnBrk="1" hangingPunct="1">
              <a:defRPr/>
            </a:pPr>
            <a:r>
              <a:rPr lang="en-US" sz="4000"/>
              <a:t>Prevention of oxygen utilization by tissues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/>
              <a:t>When small poisonous dose is taken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Bitter burning taste</a:t>
            </a:r>
          </a:p>
          <a:p>
            <a:pPr eaLnBrk="1" hangingPunct="1">
              <a:defRPr/>
            </a:pPr>
            <a:r>
              <a:rPr lang="en-US" b="1"/>
              <a:t>Numbness or constriction of throat</a:t>
            </a:r>
          </a:p>
          <a:p>
            <a:pPr eaLnBrk="1" hangingPunct="1">
              <a:defRPr/>
            </a:pPr>
            <a:r>
              <a:rPr lang="en-US" b="1"/>
              <a:t>Salivation</a:t>
            </a:r>
          </a:p>
          <a:p>
            <a:pPr eaLnBrk="1" hangingPunct="1">
              <a:defRPr/>
            </a:pPr>
            <a:r>
              <a:rPr lang="en-US" b="1"/>
              <a:t>Giddiness</a:t>
            </a:r>
          </a:p>
          <a:p>
            <a:pPr eaLnBrk="1" hangingPunct="1">
              <a:defRPr/>
            </a:pPr>
            <a:r>
              <a:rPr lang="en-US" b="1"/>
              <a:t>Nausea</a:t>
            </a:r>
          </a:p>
          <a:p>
            <a:pPr eaLnBrk="1" hangingPunct="1">
              <a:defRPr/>
            </a:pPr>
            <a:r>
              <a:rPr lang="en-US" b="1"/>
              <a:t> Headache</a:t>
            </a:r>
          </a:p>
          <a:p>
            <a:pPr eaLnBrk="1" hangingPunct="1">
              <a:defRPr/>
            </a:pPr>
            <a:r>
              <a:rPr lang="en-US" b="1"/>
              <a:t>confusion of ideas</a:t>
            </a:r>
          </a:p>
          <a:p>
            <a:pPr eaLnBrk="1" hangingPunct="1">
              <a:defRPr/>
            </a:pPr>
            <a:r>
              <a:rPr lang="en-US" b="1"/>
              <a:t>oppression in chest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4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>
                <a:solidFill>
                  <a:srgbClr val="FFFF00"/>
                </a:solidFill>
              </a:rPr>
              <a:t>ACTION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autonomic ganglia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 Stimulation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Depressed and blocked at later stage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on Somatic neuromuscular junction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 afferent </a:t>
            </a:r>
            <a:r>
              <a:rPr lang="en-US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fibres</a:t>
            </a: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from sensory receptors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5603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loss of muscular power</a:t>
            </a:r>
          </a:p>
          <a:p>
            <a:pPr eaLnBrk="1" hangingPunct="1">
              <a:defRPr/>
            </a:pPr>
            <a:r>
              <a:rPr lang="en-US" b="1"/>
              <a:t>insensibility</a:t>
            </a:r>
          </a:p>
          <a:p>
            <a:pPr eaLnBrk="1" hangingPunct="1">
              <a:defRPr/>
            </a:pPr>
            <a:r>
              <a:rPr lang="en-US" b="1"/>
              <a:t>Face-suffused or bloated</a:t>
            </a:r>
          </a:p>
          <a:p>
            <a:pPr eaLnBrk="1" hangingPunct="1">
              <a:defRPr/>
            </a:pPr>
            <a:r>
              <a:rPr lang="en-US" b="1"/>
              <a:t>Mouth covered with froth</a:t>
            </a:r>
          </a:p>
          <a:p>
            <a:pPr eaLnBrk="1" hangingPunct="1">
              <a:defRPr/>
            </a:pPr>
            <a:r>
              <a:rPr lang="en-US" b="1"/>
              <a:t>Eyes glassy and prominent</a:t>
            </a:r>
          </a:p>
          <a:p>
            <a:pPr eaLnBrk="1" hangingPunct="1">
              <a:defRPr/>
            </a:pPr>
            <a:r>
              <a:rPr lang="en-US" b="1"/>
              <a:t>Dialated pupils</a:t>
            </a:r>
          </a:p>
          <a:p>
            <a:pPr eaLnBrk="1" hangingPunct="1">
              <a:defRPr/>
            </a:pPr>
            <a:r>
              <a:rPr lang="en-US" b="1"/>
              <a:t>Cyanosis</a:t>
            </a:r>
          </a:p>
          <a:p>
            <a:pPr eaLnBrk="1" hangingPunct="1">
              <a:defRPr/>
            </a:pPr>
            <a:r>
              <a:rPr lang="en-US" b="1"/>
              <a:t>Convulsions of tetanic character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Inhalation of vapours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Sense of constriction of throat and chest</a:t>
            </a:r>
          </a:p>
          <a:p>
            <a:pPr eaLnBrk="1" hangingPunct="1">
              <a:defRPr/>
            </a:pPr>
            <a:r>
              <a:rPr lang="en-US" sz="4000"/>
              <a:t>Dizziness</a:t>
            </a:r>
          </a:p>
          <a:p>
            <a:pPr eaLnBrk="1" hangingPunct="1">
              <a:defRPr/>
            </a:pPr>
            <a:r>
              <a:rPr lang="en-US" sz="4000"/>
              <a:t>Vertigo</a:t>
            </a:r>
          </a:p>
          <a:p>
            <a:pPr eaLnBrk="1" hangingPunct="1">
              <a:defRPr/>
            </a:pPr>
            <a:r>
              <a:rPr lang="en-US" sz="4000"/>
              <a:t>Insensibility</a:t>
            </a:r>
          </a:p>
          <a:p>
            <a:pPr eaLnBrk="1" hangingPunct="1">
              <a:defRPr/>
            </a:pPr>
            <a:r>
              <a:rPr lang="en-US" sz="4000"/>
              <a:t>Death from respiratory failure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KCN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Corrosive effect on mouth,throat,stomach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Epigastric pain and vomiting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Cyanosis of face,neck,hands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White froth on lips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Dialated pupils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Imperceptible pulse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/>
              <a:t>Slow,shallow respiration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/>
              <a:t>Incntinance of urine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/>
              <a:t>Coma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/>
              <a:t>Death</a:t>
            </a:r>
            <a:endParaRPr lang="en-US" b="1"/>
          </a:p>
          <a:p>
            <a:pPr eaLnBrk="1" hangingPunct="1">
              <a:lnSpc>
                <a:spcPct val="80000"/>
              </a:lnSpc>
              <a:defRPr/>
            </a:pP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3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3000" fill="hold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3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3000" fill="hold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3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3000" fill="hold"/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0" fill="hold"/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3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3000" fill="hold"/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Chronic poisoning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pPr eaLnBrk="1" hangingPunct="1">
              <a:defRPr/>
            </a:pPr>
            <a:r>
              <a:rPr lang="en-US" b="1"/>
              <a:t>People engaged in handlingHCN orKCN</a:t>
            </a:r>
          </a:p>
          <a:p>
            <a:pPr eaLnBrk="1" hangingPunct="1">
              <a:defRPr/>
            </a:pPr>
            <a:r>
              <a:rPr lang="en-US" b="1"/>
              <a:t>Headache</a:t>
            </a:r>
          </a:p>
          <a:p>
            <a:pPr eaLnBrk="1" hangingPunct="1">
              <a:defRPr/>
            </a:pPr>
            <a:r>
              <a:rPr lang="en-US" b="1"/>
              <a:t>Vertigo</a:t>
            </a:r>
          </a:p>
          <a:p>
            <a:pPr eaLnBrk="1" hangingPunct="1">
              <a:defRPr/>
            </a:pPr>
            <a:r>
              <a:rPr lang="en-US" b="1"/>
              <a:t>Loss of appitite</a:t>
            </a:r>
          </a:p>
          <a:p>
            <a:pPr eaLnBrk="1" hangingPunct="1">
              <a:defRPr/>
            </a:pPr>
            <a:r>
              <a:rPr lang="en-US" b="1"/>
              <a:t>Nausea</a:t>
            </a:r>
          </a:p>
          <a:p>
            <a:pPr eaLnBrk="1" hangingPunct="1">
              <a:defRPr/>
            </a:pPr>
            <a:r>
              <a:rPr lang="en-US" b="1"/>
              <a:t>Constipation</a:t>
            </a:r>
          </a:p>
          <a:p>
            <a:pPr eaLnBrk="1" hangingPunct="1">
              <a:defRPr/>
            </a:pPr>
            <a:r>
              <a:rPr lang="en-US" b="1"/>
              <a:t>Foetid dyspnoea</a:t>
            </a:r>
          </a:p>
          <a:p>
            <a:pPr eaLnBrk="1" hangingPunct="1">
              <a:defRPr/>
            </a:pPr>
            <a:r>
              <a:rPr lang="en-US" b="1"/>
              <a:t>Anaemia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9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9387"/>
          </a:xfrm>
        </p:spPr>
        <p:txBody>
          <a:bodyPr/>
          <a:lstStyle/>
          <a:p>
            <a:pPr eaLnBrk="1" hangingPunct="1">
              <a:defRPr/>
            </a:pPr>
            <a:endParaRPr lang="en-US" sz="40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213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/>
              <a:t>FATAL DOSE –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                         50mg pureHCN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                         2.5 ml dilute HCN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                          KCN -0.2-0.5 gm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3600"/>
              <a:t>                             Sodium cyanide-.15gm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3600"/>
          </a:p>
          <a:p>
            <a:pPr eaLnBrk="1" hangingPunct="1">
              <a:defRPr/>
            </a:pPr>
            <a:r>
              <a:rPr lang="en-US" sz="3600"/>
              <a:t>FATAL PERIOD-2-10 minutes</a:t>
            </a:r>
          </a:p>
        </p:txBody>
      </p:sp>
    </p:spTree>
  </p:cSld>
  <p:clrMapOvr>
    <a:masterClrMapping/>
  </p:clrMapOvr>
  <p:transition>
    <p:zo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/>
              <a:t>TREATMENT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/>
              <a:t>Should be immediate</a:t>
            </a:r>
          </a:p>
          <a:p>
            <a:pPr eaLnBrk="1" hangingPunct="1">
              <a:defRPr/>
            </a:pPr>
            <a:r>
              <a:rPr lang="en-US" sz="4400"/>
              <a:t>Stabilization</a:t>
            </a:r>
          </a:p>
          <a:p>
            <a:pPr eaLnBrk="1" hangingPunct="1">
              <a:defRPr/>
            </a:pPr>
            <a:r>
              <a:rPr lang="en-US" sz="4400"/>
              <a:t>Decontamination</a:t>
            </a:r>
          </a:p>
          <a:p>
            <a:pPr eaLnBrk="1" hangingPunct="1">
              <a:defRPr/>
            </a:pPr>
            <a:r>
              <a:rPr lang="en-US" sz="4400"/>
              <a:t>Stomach wash with5%sodium thiosulphate solution</a:t>
            </a:r>
          </a:p>
        </p:txBody>
      </p:sp>
    </p:spTree>
  </p:cSld>
  <p:clrMapOvr>
    <a:masterClrMapping/>
  </p:clrMapOvr>
  <p:transition>
    <p:checker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Antidotal treatment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Break 2cc ampule of amyl nitrate in a kerchief and hold over the patient’s nose</a:t>
            </a:r>
          </a:p>
          <a:p>
            <a:pPr eaLnBrk="1" hangingPunct="1">
              <a:defRPr/>
            </a:pPr>
            <a:r>
              <a:rPr lang="en-US" sz="3600" b="1"/>
              <a:t>Sodium nitrate 3% soln-slow iv for5-10 minutes</a:t>
            </a:r>
          </a:p>
          <a:p>
            <a:pPr eaLnBrk="1" hangingPunct="1">
              <a:defRPr/>
            </a:pPr>
            <a:r>
              <a:rPr lang="en-US" sz="3600" b="1"/>
              <a:t>Sodium thiosulphate-25%soln               3-5ml/min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7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Mechanism of action of nitrites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Induce methaemoglobinaemia</a:t>
            </a:r>
          </a:p>
          <a:p>
            <a:pPr eaLnBrk="1" hangingPunct="1">
              <a:defRPr/>
            </a:pPr>
            <a:r>
              <a:rPr lang="en-US"/>
              <a:t>Causes detachment of cyanidesfrom cytochrome oxidase</a:t>
            </a:r>
          </a:p>
          <a:p>
            <a:pPr eaLnBrk="1" hangingPunct="1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 of action of</a:t>
            </a:r>
            <a:r>
              <a:rPr lang="en-US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sodium thiosulphate</a:t>
            </a:r>
            <a:endParaRPr 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/>
              <a:t>Enables enzyme rhodanase to catabolise cyanide</a:t>
            </a:r>
          </a:p>
          <a:p>
            <a:pPr eaLnBrk="1" hangingPunct="1">
              <a:defRPr/>
            </a:pPr>
            <a:r>
              <a:rPr lang="en-US"/>
              <a:t>Forms nontoxic thiocyanate</a:t>
            </a:r>
          </a:p>
          <a:p>
            <a:pPr eaLnBrk="1" hangingPunct="1">
              <a:defRPr/>
            </a:pPr>
            <a:r>
              <a:rPr lang="en-US"/>
              <a:t>Excreted in urine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Other antidotes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4-DMAP</a:t>
            </a:r>
          </a:p>
          <a:p>
            <a:pPr eaLnBrk="1" hangingPunct="1">
              <a:defRPr/>
            </a:pPr>
            <a:r>
              <a:rPr lang="en-US" sz="4000"/>
              <a:t>Cobalt EDTA</a:t>
            </a:r>
          </a:p>
          <a:p>
            <a:pPr eaLnBrk="1" hangingPunct="1">
              <a:defRPr/>
            </a:pPr>
            <a:r>
              <a:rPr lang="en-US" sz="4000"/>
              <a:t>Hydroxocobalamin</a:t>
            </a:r>
          </a:p>
          <a:p>
            <a:pPr eaLnBrk="1" hangingPunct="1">
              <a:defRPr/>
            </a:pPr>
            <a:r>
              <a:rPr lang="en-US" sz="4000"/>
              <a:t>Alpha ketoglutaric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PM APPEARANCES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/>
              <a:t>odour of bitter almonds</a:t>
            </a:r>
          </a:p>
          <a:p>
            <a:pPr eaLnBrk="1" hangingPunct="1">
              <a:defRPr/>
            </a:pPr>
            <a:r>
              <a:rPr lang="en-US" sz="3600" b="1"/>
              <a:t>brick red colour of skin and mucous membranes</a:t>
            </a:r>
          </a:p>
          <a:p>
            <a:pPr eaLnBrk="1" hangingPunct="1">
              <a:defRPr/>
            </a:pPr>
            <a:r>
              <a:rPr lang="en-US" sz="3600" b="1"/>
              <a:t>cyanosis of extremities</a:t>
            </a:r>
          </a:p>
          <a:p>
            <a:pPr eaLnBrk="1" hangingPunct="1">
              <a:defRPr/>
            </a:pPr>
            <a:r>
              <a:rPr lang="en-US" sz="3600" b="1"/>
              <a:t>froth at mouth and nostrils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u="sng">
                <a:solidFill>
                  <a:srgbClr val="FEEBE4"/>
                </a:solidFill>
              </a:rPr>
              <a:t>ABSORPTION and EXCRETION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all mucous membranes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Lungs 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Skin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80%- 90% is metabolized in liver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some in Kidneys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lungs</a:t>
            </a:r>
          </a:p>
          <a:p>
            <a:pPr eaLnBrk="1" hangingPunct="1">
              <a:defRPr/>
            </a:pPr>
            <a:r>
              <a:rPr lang="en-US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Excreted by the kidneys</a:t>
            </a:r>
          </a:p>
          <a:p>
            <a:pPr eaLnBrk="1" hangingPunct="1">
              <a:defRPr/>
            </a:pPr>
            <a:endParaRPr lang="en-US" b="1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 Internal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/>
              <a:t>Haemorrhagic gastritis</a:t>
            </a:r>
          </a:p>
          <a:p>
            <a:pPr eaLnBrk="1" hangingPunct="1"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Pulmonary and cerebral oedema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4000"/>
          </a:p>
          <a:p>
            <a:pPr eaLnBrk="1" hangingPunct="1">
              <a:defRPr/>
            </a:pPr>
            <a:r>
              <a:rPr lang="en-US" sz="4000"/>
              <a:t>Disseminated petechiae in brain meninges’pleura pericardium,lungs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u="sng"/>
              <a:t>CIRCUMSTANCES OF POISONING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9725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/>
              <a:t>Usually for suicide</a:t>
            </a:r>
          </a:p>
          <a:p>
            <a:pPr eaLnBrk="1" hangingPunct="1">
              <a:defRPr/>
            </a:pPr>
            <a:r>
              <a:rPr lang="en-US" sz="4400"/>
              <a:t>Accidental inhalation of fumes</a:t>
            </a:r>
          </a:p>
          <a:p>
            <a:pPr eaLnBrk="1" hangingPunct="1">
              <a:defRPr/>
            </a:pPr>
            <a:r>
              <a:rPr lang="en-US" sz="4400"/>
              <a:t>Rarely homicide and cattle poisoning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u="sng" dirty="0">
                <a:solidFill>
                  <a:srgbClr val="993300"/>
                </a:solidFill>
                <a:effectLst/>
              </a:rPr>
              <a:t/>
            </a:r>
            <a:br>
              <a:rPr lang="en-US" u="sng" dirty="0">
                <a:solidFill>
                  <a:srgbClr val="993300"/>
                </a:solidFill>
                <a:effectLst/>
              </a:rPr>
            </a:br>
            <a:r>
              <a:rPr lang="en-US" u="sng" dirty="0">
                <a:solidFill>
                  <a:srgbClr val="993300"/>
                </a:solidFill>
                <a:effectLst/>
              </a:rPr>
              <a:t>PM APPEARANCES</a:t>
            </a:r>
            <a:br>
              <a:rPr lang="en-US" u="sng" dirty="0">
                <a:solidFill>
                  <a:srgbClr val="993300"/>
                </a:solidFill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Nothing specific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ML importance: Occasionally homicidal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                  Accidental due to overdose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                                          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/>
              <a:t>Cardiopulmonary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(EARLY)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Tachycardia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Hypertension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Tachypnoea</a:t>
            </a:r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  <a:p>
            <a:pPr eaLnBrk="1" hangingPunct="1">
              <a:defRPr/>
            </a:pPr>
            <a:endParaRPr lang="en-US" sz="280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(LATE)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Bradycardia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Hypotension 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Respiratory depression</a:t>
            </a:r>
          </a:p>
          <a:p>
            <a:pPr eaLnBrk="1" hangingPunct="1">
              <a:defRPr/>
            </a:pPr>
            <a:r>
              <a:rPr lang="en-US" sz="280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Cardiac arrythymias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0" u="sng">
                <a:solidFill>
                  <a:srgbClr val="FF33CC"/>
                </a:solidFill>
              </a:rPr>
              <a:t>ACUTE POISONING</a:t>
            </a:r>
            <a:r>
              <a:rPr lang="en-US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GIT</a:t>
            </a:r>
            <a:r>
              <a:rPr lang="en-US" u="sng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Burning acid sensation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Nausea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Vomiting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Abdominal pain</a:t>
            </a:r>
          </a:p>
          <a:p>
            <a:pPr eaLnBrk="1" hangingPunct="1">
              <a:defRPr/>
            </a:pPr>
            <a:r>
              <a:rPr lang="en-US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Hypersalivation</a:t>
            </a:r>
            <a:endParaRPr lang="en-US" dirty="0">
              <a:solidFill>
                <a:srgbClr val="99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348</TotalTime>
  <Words>1583</Words>
  <Application>Microsoft Office PowerPoint</Application>
  <PresentationFormat>On-screen Show (4:3)</PresentationFormat>
  <Paragraphs>511</Paragraphs>
  <Slides>72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Maple</vt:lpstr>
      <vt:lpstr>CARDIAC POISONS </vt:lpstr>
      <vt:lpstr>CARDIAC POISONS </vt:lpstr>
      <vt:lpstr>NICOTIANA TABACUM</vt:lpstr>
      <vt:lpstr>Slide 4</vt:lpstr>
      <vt:lpstr>NICOTINE</vt:lpstr>
      <vt:lpstr>ACTION</vt:lpstr>
      <vt:lpstr>ABSORPTION and EXCRETION</vt:lpstr>
      <vt:lpstr>Cardiopulmonary</vt:lpstr>
      <vt:lpstr>ACUTE POISONING </vt:lpstr>
      <vt:lpstr>CNS </vt:lpstr>
      <vt:lpstr> CHRONIC POISONING</vt:lpstr>
      <vt:lpstr>WITHDRAWAL SYMPTOMS</vt:lpstr>
      <vt:lpstr>Slide 13</vt:lpstr>
      <vt:lpstr>TREATMENT</vt:lpstr>
      <vt:lpstr>PM APPEARANCES</vt:lpstr>
      <vt:lpstr>ML IMPORTANCE</vt:lpstr>
      <vt:lpstr>NERIUM ODORUM</vt:lpstr>
      <vt:lpstr>          </vt:lpstr>
      <vt:lpstr>Slide 19</vt:lpstr>
      <vt:lpstr>Slide 20</vt:lpstr>
      <vt:lpstr>     CLINICAL FEATURES </vt:lpstr>
      <vt:lpstr>Slide 22</vt:lpstr>
      <vt:lpstr>PM APPEARANCES</vt:lpstr>
      <vt:lpstr>       CERBERA THEVATIA</vt:lpstr>
      <vt:lpstr>Slide 25</vt:lpstr>
      <vt:lpstr>Slide 26</vt:lpstr>
      <vt:lpstr>ACTIVE PRINCIPLES</vt:lpstr>
      <vt:lpstr>CLINICAL FEATURES </vt:lpstr>
      <vt:lpstr>INGESTION </vt:lpstr>
      <vt:lpstr>Slide 30</vt:lpstr>
      <vt:lpstr>Slide 31</vt:lpstr>
      <vt:lpstr>CEREBERA ODALLUM</vt:lpstr>
      <vt:lpstr>CEREBERA ODALLUM</vt:lpstr>
      <vt:lpstr>ACTIVE PRINCIPLES </vt:lpstr>
      <vt:lpstr>CLINICAL FEATURES </vt:lpstr>
      <vt:lpstr>Slide 36</vt:lpstr>
      <vt:lpstr>Slide 37</vt:lpstr>
      <vt:lpstr>CIRCUMSTANCES OF POISONING</vt:lpstr>
      <vt:lpstr>ACONITE</vt:lpstr>
      <vt:lpstr>ACONITUM NAPELLUS</vt:lpstr>
      <vt:lpstr>ACONITE</vt:lpstr>
      <vt:lpstr>Contains alkaloids </vt:lpstr>
      <vt:lpstr>Slide 43</vt:lpstr>
      <vt:lpstr>CLINICAL FEATURES </vt:lpstr>
      <vt:lpstr>Slide 45</vt:lpstr>
      <vt:lpstr>Slide 46</vt:lpstr>
      <vt:lpstr>PM APPEARANCES</vt:lpstr>
      <vt:lpstr>DIGITALIS</vt:lpstr>
      <vt:lpstr>Slide 49</vt:lpstr>
      <vt:lpstr>ACTION</vt:lpstr>
      <vt:lpstr>Signs and Symptoms </vt:lpstr>
      <vt:lpstr>Fatal dose and period</vt:lpstr>
      <vt:lpstr>Treatment </vt:lpstr>
      <vt:lpstr>HYDROCYANIC ACID( Hydrogen cyanide, Prussic Acid)</vt:lpstr>
      <vt:lpstr>In nature-present in </vt:lpstr>
      <vt:lpstr> Symptoms</vt:lpstr>
      <vt:lpstr>Slide 57</vt:lpstr>
      <vt:lpstr>Slide 58</vt:lpstr>
      <vt:lpstr>When small poisonous dose is taken</vt:lpstr>
      <vt:lpstr>Slide 60</vt:lpstr>
      <vt:lpstr>Inhalation of vapours</vt:lpstr>
      <vt:lpstr>KCN</vt:lpstr>
      <vt:lpstr>Chronic poisoning</vt:lpstr>
      <vt:lpstr>Slide 64</vt:lpstr>
      <vt:lpstr>TREATMENT</vt:lpstr>
      <vt:lpstr>Antidotal treatment</vt:lpstr>
      <vt:lpstr>Mechanism of action of nitrites</vt:lpstr>
      <vt:lpstr>Other antidotes</vt:lpstr>
      <vt:lpstr>PM APPEARANCES</vt:lpstr>
      <vt:lpstr> Internal</vt:lpstr>
      <vt:lpstr>CIRCUMSTANCES OF POISONING</vt:lpstr>
      <vt:lpstr> PM APPEARANCES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CARDIAC POISONS</dc:title>
  <dc:creator>welcome</dc:creator>
  <cp:lastModifiedBy>Dept. FM</cp:lastModifiedBy>
  <cp:revision>95</cp:revision>
  <dcterms:created xsi:type="dcterms:W3CDTF">2005-12-15T23:42:44Z</dcterms:created>
  <dcterms:modified xsi:type="dcterms:W3CDTF">2021-05-07T06:37:35Z</dcterms:modified>
</cp:coreProperties>
</file>